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691" r:id="rId4"/>
    <p:sldId id="708" r:id="rId5"/>
    <p:sldId id="698" r:id="rId6"/>
    <p:sldId id="700" r:id="rId7"/>
    <p:sldId id="705" r:id="rId8"/>
    <p:sldId id="702" r:id="rId9"/>
    <p:sldId id="703" r:id="rId10"/>
    <p:sldId id="704" r:id="rId11"/>
    <p:sldId id="706" r:id="rId12"/>
    <p:sldId id="707" r:id="rId13"/>
    <p:sldId id="709" r:id="rId14"/>
    <p:sldId id="710" r:id="rId15"/>
    <p:sldId id="712" r:id="rId16"/>
    <p:sldId id="723" r:id="rId17"/>
    <p:sldId id="714" r:id="rId18"/>
    <p:sldId id="724" r:id="rId19"/>
    <p:sldId id="725" r:id="rId20"/>
    <p:sldId id="711" r:id="rId21"/>
    <p:sldId id="718" r:id="rId22"/>
    <p:sldId id="720" r:id="rId23"/>
    <p:sldId id="726" r:id="rId24"/>
    <p:sldId id="69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53C"/>
    <a:srgbClr val="539B41"/>
    <a:srgbClr val="FFFFFF"/>
    <a:srgbClr val="1E783A"/>
    <a:srgbClr val="6FAE44"/>
    <a:srgbClr val="78B546"/>
    <a:srgbClr val="D9D9D9"/>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8" d="100"/>
          <a:sy n="88" d="100"/>
        </p:scale>
        <p:origin x="306" y="57"/>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jpe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1.svg"/><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08660" y="4262755"/>
            <a:ext cx="5300980" cy="133794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rPr>
              <a:t>汇报人：黄昕昀</a:t>
            </a:r>
            <a:endPar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rPr>
              <a:t>组长：李心玫</a:t>
            </a:r>
            <a:endPar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rPr>
              <a:t>组员：曹讯；段裕；郎宇轩；虞卿磊；苏恒；王锐</a:t>
            </a:r>
            <a:endParaRPr kumimoji="0" lang="zh-CN" altLang="en-US" b="0" i="0" u="none" strike="noStrike" kern="1200" cap="none" spc="0" normalizeH="0" baseline="0" noProof="0" dirty="0">
              <a:ln>
                <a:noFill/>
              </a:ln>
              <a:solidFill>
                <a:srgbClr val="444444"/>
              </a:solidFill>
              <a:effectLst/>
              <a:uLnTx/>
              <a:uFillTx/>
              <a:latin typeface="思源宋体 ExtraLight" panose="02020200000000000000" pitchFamily="18" charset="-122"/>
              <a:ea typeface="思源宋体 ExtraLight" panose="02020200000000000000" pitchFamily="18" charset="-122"/>
              <a:cs typeface="+mn-cs"/>
            </a:endParaRPr>
          </a:p>
        </p:txBody>
      </p:sp>
      <p:grpSp>
        <p:nvGrpSpPr>
          <p:cNvPr id="3" name="组合 2"/>
          <p:cNvGrpSpPr/>
          <p:nvPr/>
        </p:nvGrpSpPr>
        <p:grpSpPr>
          <a:xfrm>
            <a:off x="776733" y="3570819"/>
            <a:ext cx="2081530" cy="423545"/>
            <a:chOff x="492888" y="4886539"/>
            <a:chExt cx="2081530" cy="423545"/>
          </a:xfrm>
        </p:grpSpPr>
        <p:sp>
          <p:nvSpPr>
            <p:cNvPr id="83" name="矩形: 圆角 82"/>
            <p:cNvSpPr/>
            <p:nvPr/>
          </p:nvSpPr>
          <p:spPr>
            <a:xfrm>
              <a:off x="492888" y="4886539"/>
              <a:ext cx="2081530" cy="423545"/>
            </a:xfrm>
            <a:prstGeom prst="roundRect">
              <a:avLst/>
            </a:prstGeom>
            <a:gradFill flip="none" rotWithShape="1">
              <a:gsLst>
                <a:gs pos="15000">
                  <a:srgbClr val="1E783A"/>
                </a:gs>
                <a:gs pos="100000">
                  <a:srgbClr val="7CB74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30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4" name="矩形 83"/>
            <p:cNvSpPr/>
            <p:nvPr/>
          </p:nvSpPr>
          <p:spPr>
            <a:xfrm>
              <a:off x="829192" y="4886541"/>
              <a:ext cx="136447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300" normalizeH="0" baseline="0" noProof="0" dirty="0">
                  <a:ln>
                    <a:noFill/>
                  </a:ln>
                  <a:solidFill>
                    <a:prstClr val="white"/>
                  </a:solidFill>
                  <a:effectLst/>
                  <a:uLnTx/>
                  <a:uFillTx/>
                  <a:latin typeface="等线" panose="02010600030101010101" charset="-122"/>
                  <a:ea typeface="等线" panose="02010600030101010101" charset="-122"/>
                  <a:cs typeface="+mn-cs"/>
                </a:rPr>
                <a:t>第十二组</a:t>
              </a:r>
              <a:endParaRPr kumimoji="0" lang="zh-CN" altLang="en-US" sz="2000" b="0" i="0" u="none" strike="noStrike" kern="1200" cap="none" spc="30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7" name="组合 6"/>
          <p:cNvGrpSpPr/>
          <p:nvPr/>
        </p:nvGrpSpPr>
        <p:grpSpPr>
          <a:xfrm>
            <a:off x="519430" y="1017905"/>
            <a:ext cx="5212080" cy="2168525"/>
            <a:chOff x="1689" y="693"/>
            <a:chExt cx="8208" cy="3415"/>
          </a:xfrm>
        </p:grpSpPr>
        <p:sp>
          <p:nvSpPr>
            <p:cNvPr id="86" name="矩形 85"/>
            <p:cNvSpPr/>
            <p:nvPr/>
          </p:nvSpPr>
          <p:spPr>
            <a:xfrm>
              <a:off x="2014" y="4036"/>
              <a:ext cx="2370" cy="72"/>
            </a:xfrm>
            <a:prstGeom prst="rect">
              <a:avLst/>
            </a:prstGeom>
            <a:gradFill>
              <a:gsLst>
                <a:gs pos="15000">
                  <a:srgbClr val="1E783A"/>
                </a:gs>
                <a:gs pos="100000">
                  <a:srgbClr val="7CB74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689" y="693"/>
              <a:ext cx="8208" cy="334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rPr>
                <a:t>城镇化与</a:t>
              </a:r>
              <a:endPar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rPr>
                <a:t>乡村振兴略论</a:t>
              </a:r>
              <a:endPar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endParaRPr>
            </a:p>
          </p:txBody>
        </p:sp>
      </p:grpSp>
      <p:grpSp>
        <p:nvGrpSpPr>
          <p:cNvPr id="4" name="组合 3"/>
          <p:cNvGrpSpPr/>
          <p:nvPr/>
        </p:nvGrpSpPr>
        <p:grpSpPr>
          <a:xfrm>
            <a:off x="5501458" y="0"/>
            <a:ext cx="6835775" cy="6858000"/>
            <a:chOff x="9897" y="0"/>
            <a:chExt cx="9584" cy="10800"/>
          </a:xfrm>
        </p:grpSpPr>
        <p:sp>
          <p:nvSpPr>
            <p:cNvPr id="8" name="流程图: 手动输入 7"/>
            <p:cNvSpPr/>
            <p:nvPr/>
          </p:nvSpPr>
          <p:spPr>
            <a:xfrm rot="16200000" flipH="1">
              <a:off x="13289" y="-1422"/>
              <a:ext cx="4489" cy="7333"/>
            </a:xfrm>
            <a:prstGeom prst="flowChartManualInput">
              <a:avLst/>
            </a:prstGeom>
            <a:blipFill rotWithShape="0">
              <a:blip r:embed="rId1">
                <a:alphaModFix amt="87000"/>
              </a:blip>
              <a:tile tx="63500" sx="59000" sy="40000"/>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手动输入 8"/>
            <p:cNvSpPr/>
            <p:nvPr/>
          </p:nvSpPr>
          <p:spPr>
            <a:xfrm rot="16200000" flipH="1">
              <a:off x="11645" y="2964"/>
              <a:ext cx="6088" cy="9585"/>
            </a:xfrm>
            <a:prstGeom prst="flowChartManualInput">
              <a:avLst/>
            </a:prstGeom>
            <a:blipFill rotWithShape="0">
              <a:blip r:embed="rId2">
                <a:alphaModFix amt="90000"/>
              </a:blip>
              <a:stretch>
                <a:fillRect/>
              </a:stretch>
            </a:blip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612775" y="141605"/>
            <a:ext cx="2409825" cy="741045"/>
            <a:chOff x="3585" y="2394"/>
            <a:chExt cx="5539" cy="1704"/>
          </a:xfrm>
        </p:grpSpPr>
        <p:grpSp>
          <p:nvGrpSpPr>
            <p:cNvPr id="702" name="组合 701"/>
            <p:cNvGrpSpPr/>
            <p:nvPr/>
          </p:nvGrpSpPr>
          <p:grpSpPr>
            <a:xfrm>
              <a:off x="3585" y="2394"/>
              <a:ext cx="1707" cy="1705"/>
              <a:chOff x="8645299" y="-830263"/>
              <a:chExt cx="7618413" cy="7602538"/>
            </a:xfrm>
            <a:solidFill>
              <a:srgbClr val="00458E"/>
            </a:solidFill>
          </p:grpSpPr>
          <p:sp>
            <p:nvSpPr>
              <p:cNvPr id="764" name="Freeform 75"/>
              <p:cNvSpPr>
                <a:spLocks noEditPoints="1"/>
              </p:cNvSpPr>
              <p:nvPr/>
            </p:nvSpPr>
            <p:spPr bwMode="auto">
              <a:xfrm>
                <a:off x="8645299" y="-830263"/>
                <a:ext cx="7618413" cy="7602538"/>
              </a:xfrm>
              <a:custGeom>
                <a:avLst/>
                <a:gdLst>
                  <a:gd name="T0" fmla="*/ 1106 w 2412"/>
                  <a:gd name="T1" fmla="*/ 2355 h 2406"/>
                  <a:gd name="T2" fmla="*/ 435 w 2412"/>
                  <a:gd name="T3" fmla="*/ 2057 h 2406"/>
                  <a:gd name="T4" fmla="*/ 57 w 2412"/>
                  <a:gd name="T5" fmla="*/ 1368 h 2406"/>
                  <a:gd name="T6" fmla="*/ 118 w 2412"/>
                  <a:gd name="T7" fmla="*/ 767 h 2406"/>
                  <a:gd name="T8" fmla="*/ 811 w 2412"/>
                  <a:gd name="T9" fmla="*/ 78 h 2406"/>
                  <a:gd name="T10" fmla="*/ 1443 w 2412"/>
                  <a:gd name="T11" fmla="*/ 26 h 2406"/>
                  <a:gd name="T12" fmla="*/ 2296 w 2412"/>
                  <a:gd name="T13" fmla="*/ 701 h 2406"/>
                  <a:gd name="T14" fmla="*/ 2304 w 2412"/>
                  <a:gd name="T15" fmla="*/ 1645 h 2406"/>
                  <a:gd name="T16" fmla="*/ 1649 w 2412"/>
                  <a:gd name="T17" fmla="*/ 2280 h 2406"/>
                  <a:gd name="T18" fmla="*/ 1257 w 2412"/>
                  <a:gd name="T19" fmla="*/ 2363 h 2406"/>
                  <a:gd name="T20" fmla="*/ 2266 w 2412"/>
                  <a:gd name="T21" fmla="*/ 754 h 2406"/>
                  <a:gd name="T22" fmla="*/ 121 w 2412"/>
                  <a:gd name="T23" fmla="*/ 919 h 2406"/>
                  <a:gd name="T24" fmla="*/ 2125 w 2412"/>
                  <a:gd name="T25" fmla="*/ 1861 h 2406"/>
                  <a:gd name="T26" fmla="*/ 2275 w 2412"/>
                  <a:gd name="T27" fmla="*/ 773 h 2406"/>
                  <a:gd name="T28" fmla="*/ 2259 w 2412"/>
                  <a:gd name="T29" fmla="*/ 853 h 2406"/>
                  <a:gd name="T30" fmla="*/ 2163 w 2412"/>
                  <a:gd name="T31" fmla="*/ 912 h 2406"/>
                  <a:gd name="T32" fmla="*/ 2031 w 2412"/>
                  <a:gd name="T33" fmla="*/ 918 h 2406"/>
                  <a:gd name="T34" fmla="*/ 2013 w 2412"/>
                  <a:gd name="T35" fmla="*/ 929 h 2406"/>
                  <a:gd name="T36" fmla="*/ 2035 w 2412"/>
                  <a:gd name="T37" fmla="*/ 966 h 2406"/>
                  <a:gd name="T38" fmla="*/ 1970 w 2412"/>
                  <a:gd name="T39" fmla="*/ 979 h 2406"/>
                  <a:gd name="T40" fmla="*/ 1872 w 2412"/>
                  <a:gd name="T41" fmla="*/ 996 h 2406"/>
                  <a:gd name="T42" fmla="*/ 1842 w 2412"/>
                  <a:gd name="T43" fmla="*/ 942 h 2406"/>
                  <a:gd name="T44" fmla="*/ 1925 w 2412"/>
                  <a:gd name="T45" fmla="*/ 935 h 2406"/>
                  <a:gd name="T46" fmla="*/ 1826 w 2412"/>
                  <a:gd name="T47" fmla="*/ 852 h 2406"/>
                  <a:gd name="T48" fmla="*/ 1886 w 2412"/>
                  <a:gd name="T49" fmla="*/ 861 h 2406"/>
                  <a:gd name="T50" fmla="*/ 1987 w 2412"/>
                  <a:gd name="T51" fmla="*/ 894 h 2406"/>
                  <a:gd name="T52" fmla="*/ 2074 w 2412"/>
                  <a:gd name="T53" fmla="*/ 910 h 2406"/>
                  <a:gd name="T54" fmla="*/ 2018 w 2412"/>
                  <a:gd name="T55" fmla="*/ 883 h 2406"/>
                  <a:gd name="T56" fmla="*/ 1910 w 2412"/>
                  <a:gd name="T57" fmla="*/ 815 h 2406"/>
                  <a:gd name="T58" fmla="*/ 2081 w 2412"/>
                  <a:gd name="T59" fmla="*/ 840 h 2406"/>
                  <a:gd name="T60" fmla="*/ 1994 w 2412"/>
                  <a:gd name="T61" fmla="*/ 808 h 2406"/>
                  <a:gd name="T62" fmla="*/ 2031 w 2412"/>
                  <a:gd name="T63" fmla="*/ 716 h 2406"/>
                  <a:gd name="T64" fmla="*/ 2059 w 2412"/>
                  <a:gd name="T65" fmla="*/ 689 h 2406"/>
                  <a:gd name="T66" fmla="*/ 2049 w 2412"/>
                  <a:gd name="T67" fmla="*/ 805 h 2406"/>
                  <a:gd name="T68" fmla="*/ 2101 w 2412"/>
                  <a:gd name="T69" fmla="*/ 781 h 2406"/>
                  <a:gd name="T70" fmla="*/ 2122 w 2412"/>
                  <a:gd name="T71" fmla="*/ 746 h 2406"/>
                  <a:gd name="T72" fmla="*/ 2167 w 2412"/>
                  <a:gd name="T73" fmla="*/ 753 h 2406"/>
                  <a:gd name="T74" fmla="*/ 2266 w 2412"/>
                  <a:gd name="T75" fmla="*/ 754 h 2406"/>
                  <a:gd name="T76" fmla="*/ 2158 w 2412"/>
                  <a:gd name="T77" fmla="*/ 848 h 2406"/>
                  <a:gd name="T78" fmla="*/ 2151 w 2412"/>
                  <a:gd name="T79" fmla="*/ 869 h 2406"/>
                  <a:gd name="T80" fmla="*/ 2169 w 2412"/>
                  <a:gd name="T81" fmla="*/ 822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2" h="2406">
                    <a:moveTo>
                      <a:pt x="1189" y="2363"/>
                    </a:moveTo>
                    <a:cubicBezTo>
                      <a:pt x="1161" y="2360"/>
                      <a:pt x="1134" y="2358"/>
                      <a:pt x="1106" y="2355"/>
                    </a:cubicBezTo>
                    <a:cubicBezTo>
                      <a:pt x="947" y="2340"/>
                      <a:pt x="797" y="2293"/>
                      <a:pt x="657" y="2217"/>
                    </a:cubicBezTo>
                    <a:cubicBezTo>
                      <a:pt x="577" y="2172"/>
                      <a:pt x="503" y="2119"/>
                      <a:pt x="435" y="2057"/>
                    </a:cubicBezTo>
                    <a:cubicBezTo>
                      <a:pt x="330" y="1963"/>
                      <a:pt x="245" y="1855"/>
                      <a:pt x="179" y="1731"/>
                    </a:cubicBezTo>
                    <a:cubicBezTo>
                      <a:pt x="118" y="1617"/>
                      <a:pt x="78" y="1496"/>
                      <a:pt x="57" y="1368"/>
                    </a:cubicBezTo>
                    <a:cubicBezTo>
                      <a:pt x="42" y="1274"/>
                      <a:pt x="40" y="1178"/>
                      <a:pt x="47" y="1083"/>
                    </a:cubicBezTo>
                    <a:cubicBezTo>
                      <a:pt x="55" y="975"/>
                      <a:pt x="79" y="869"/>
                      <a:pt x="118" y="767"/>
                    </a:cubicBezTo>
                    <a:cubicBezTo>
                      <a:pt x="171" y="631"/>
                      <a:pt x="245" y="507"/>
                      <a:pt x="343" y="398"/>
                    </a:cubicBezTo>
                    <a:cubicBezTo>
                      <a:pt x="473" y="254"/>
                      <a:pt x="629" y="146"/>
                      <a:pt x="811" y="78"/>
                    </a:cubicBezTo>
                    <a:cubicBezTo>
                      <a:pt x="904" y="43"/>
                      <a:pt x="1001" y="21"/>
                      <a:pt x="1099" y="11"/>
                    </a:cubicBezTo>
                    <a:cubicBezTo>
                      <a:pt x="1215" y="0"/>
                      <a:pt x="1329" y="4"/>
                      <a:pt x="1443" y="26"/>
                    </a:cubicBezTo>
                    <a:cubicBezTo>
                      <a:pt x="1633" y="62"/>
                      <a:pt x="1803" y="141"/>
                      <a:pt x="1955" y="262"/>
                    </a:cubicBezTo>
                    <a:cubicBezTo>
                      <a:pt x="2104" y="381"/>
                      <a:pt x="2217" y="528"/>
                      <a:pt x="2296" y="701"/>
                    </a:cubicBezTo>
                    <a:cubicBezTo>
                      <a:pt x="2348" y="816"/>
                      <a:pt x="2381" y="936"/>
                      <a:pt x="2393" y="1061"/>
                    </a:cubicBezTo>
                    <a:cubicBezTo>
                      <a:pt x="2412" y="1263"/>
                      <a:pt x="2385" y="1458"/>
                      <a:pt x="2304" y="1645"/>
                    </a:cubicBezTo>
                    <a:cubicBezTo>
                      <a:pt x="2259" y="1751"/>
                      <a:pt x="2199" y="1849"/>
                      <a:pt x="2124" y="1937"/>
                    </a:cubicBezTo>
                    <a:cubicBezTo>
                      <a:pt x="1994" y="2091"/>
                      <a:pt x="1836" y="2206"/>
                      <a:pt x="1649" y="2280"/>
                    </a:cubicBezTo>
                    <a:cubicBezTo>
                      <a:pt x="1532" y="2326"/>
                      <a:pt x="1410" y="2353"/>
                      <a:pt x="1284" y="2358"/>
                    </a:cubicBezTo>
                    <a:cubicBezTo>
                      <a:pt x="1275" y="2359"/>
                      <a:pt x="1266" y="2361"/>
                      <a:pt x="1257" y="2363"/>
                    </a:cubicBezTo>
                    <a:cubicBezTo>
                      <a:pt x="1234" y="2363"/>
                      <a:pt x="1212" y="2363"/>
                      <a:pt x="1189" y="2363"/>
                    </a:cubicBezTo>
                    <a:close/>
                    <a:moveTo>
                      <a:pt x="2266" y="754"/>
                    </a:moveTo>
                    <a:cubicBezTo>
                      <a:pt x="2129" y="397"/>
                      <a:pt x="1740" y="51"/>
                      <a:pt x="1218" y="52"/>
                    </a:cubicBezTo>
                    <a:cubicBezTo>
                      <a:pt x="699" y="52"/>
                      <a:pt x="246" y="408"/>
                      <a:pt x="121" y="919"/>
                    </a:cubicBezTo>
                    <a:cubicBezTo>
                      <a:pt x="0" y="1416"/>
                      <a:pt x="233" y="1979"/>
                      <a:pt x="768" y="2219"/>
                    </a:cubicBezTo>
                    <a:cubicBezTo>
                      <a:pt x="1188" y="2406"/>
                      <a:pt x="1766" y="2330"/>
                      <a:pt x="2125" y="1861"/>
                    </a:cubicBezTo>
                    <a:cubicBezTo>
                      <a:pt x="2244" y="1706"/>
                      <a:pt x="2315" y="1529"/>
                      <a:pt x="2341" y="1334"/>
                    </a:cubicBezTo>
                    <a:cubicBezTo>
                      <a:pt x="2367" y="1140"/>
                      <a:pt x="2345" y="952"/>
                      <a:pt x="2275" y="773"/>
                    </a:cubicBezTo>
                    <a:cubicBezTo>
                      <a:pt x="2261" y="788"/>
                      <a:pt x="2247" y="802"/>
                      <a:pt x="2233" y="816"/>
                    </a:cubicBezTo>
                    <a:cubicBezTo>
                      <a:pt x="2250" y="820"/>
                      <a:pt x="2260" y="827"/>
                      <a:pt x="2259" y="853"/>
                    </a:cubicBezTo>
                    <a:cubicBezTo>
                      <a:pt x="2258" y="874"/>
                      <a:pt x="2252" y="881"/>
                      <a:pt x="2236" y="887"/>
                    </a:cubicBezTo>
                    <a:cubicBezTo>
                      <a:pt x="2212" y="896"/>
                      <a:pt x="2187" y="904"/>
                      <a:pt x="2163" y="912"/>
                    </a:cubicBezTo>
                    <a:cubicBezTo>
                      <a:pt x="2155" y="945"/>
                      <a:pt x="2133" y="967"/>
                      <a:pt x="2098" y="942"/>
                    </a:cubicBezTo>
                    <a:cubicBezTo>
                      <a:pt x="2079" y="929"/>
                      <a:pt x="2054" y="925"/>
                      <a:pt x="2031" y="918"/>
                    </a:cubicBezTo>
                    <a:cubicBezTo>
                      <a:pt x="2027" y="917"/>
                      <a:pt x="2022" y="921"/>
                      <a:pt x="2017" y="922"/>
                    </a:cubicBezTo>
                    <a:cubicBezTo>
                      <a:pt x="2016" y="924"/>
                      <a:pt x="2014" y="927"/>
                      <a:pt x="2013" y="929"/>
                    </a:cubicBezTo>
                    <a:cubicBezTo>
                      <a:pt x="2019" y="932"/>
                      <a:pt x="2025" y="935"/>
                      <a:pt x="2030" y="939"/>
                    </a:cubicBezTo>
                    <a:cubicBezTo>
                      <a:pt x="2041" y="946"/>
                      <a:pt x="2044" y="955"/>
                      <a:pt x="2035" y="966"/>
                    </a:cubicBezTo>
                    <a:cubicBezTo>
                      <a:pt x="2026" y="975"/>
                      <a:pt x="2017" y="985"/>
                      <a:pt x="2003" y="974"/>
                    </a:cubicBezTo>
                    <a:cubicBezTo>
                      <a:pt x="1990" y="964"/>
                      <a:pt x="1980" y="968"/>
                      <a:pt x="1970" y="979"/>
                    </a:cubicBezTo>
                    <a:cubicBezTo>
                      <a:pt x="1966" y="984"/>
                      <a:pt x="1961" y="989"/>
                      <a:pt x="1957" y="994"/>
                    </a:cubicBezTo>
                    <a:cubicBezTo>
                      <a:pt x="1922" y="1036"/>
                      <a:pt x="1908" y="1040"/>
                      <a:pt x="1872" y="996"/>
                    </a:cubicBezTo>
                    <a:cubicBezTo>
                      <a:pt x="1859" y="980"/>
                      <a:pt x="1849" y="963"/>
                      <a:pt x="1837" y="947"/>
                    </a:cubicBezTo>
                    <a:cubicBezTo>
                      <a:pt x="1839" y="946"/>
                      <a:pt x="1841" y="944"/>
                      <a:pt x="1842" y="942"/>
                    </a:cubicBezTo>
                    <a:cubicBezTo>
                      <a:pt x="1857" y="948"/>
                      <a:pt x="1870" y="955"/>
                      <a:pt x="1885" y="960"/>
                    </a:cubicBezTo>
                    <a:cubicBezTo>
                      <a:pt x="1906" y="968"/>
                      <a:pt x="1912" y="946"/>
                      <a:pt x="1925" y="935"/>
                    </a:cubicBezTo>
                    <a:cubicBezTo>
                      <a:pt x="1911" y="928"/>
                      <a:pt x="1896" y="921"/>
                      <a:pt x="1881" y="918"/>
                    </a:cubicBezTo>
                    <a:cubicBezTo>
                      <a:pt x="1840" y="911"/>
                      <a:pt x="1832" y="893"/>
                      <a:pt x="1826" y="852"/>
                    </a:cubicBezTo>
                    <a:cubicBezTo>
                      <a:pt x="1825" y="844"/>
                      <a:pt x="1833" y="834"/>
                      <a:pt x="1837" y="826"/>
                    </a:cubicBezTo>
                    <a:cubicBezTo>
                      <a:pt x="1856" y="840"/>
                      <a:pt x="1870" y="853"/>
                      <a:pt x="1886" y="861"/>
                    </a:cubicBezTo>
                    <a:cubicBezTo>
                      <a:pt x="1914" y="874"/>
                      <a:pt x="1943" y="883"/>
                      <a:pt x="1971" y="894"/>
                    </a:cubicBezTo>
                    <a:cubicBezTo>
                      <a:pt x="1976" y="895"/>
                      <a:pt x="1983" y="896"/>
                      <a:pt x="1987" y="894"/>
                    </a:cubicBezTo>
                    <a:cubicBezTo>
                      <a:pt x="2003" y="885"/>
                      <a:pt x="2016" y="891"/>
                      <a:pt x="2030" y="897"/>
                    </a:cubicBezTo>
                    <a:cubicBezTo>
                      <a:pt x="2044" y="903"/>
                      <a:pt x="2059" y="906"/>
                      <a:pt x="2074" y="910"/>
                    </a:cubicBezTo>
                    <a:cubicBezTo>
                      <a:pt x="2075" y="907"/>
                      <a:pt x="2075" y="904"/>
                      <a:pt x="2076" y="901"/>
                    </a:cubicBezTo>
                    <a:cubicBezTo>
                      <a:pt x="2057" y="895"/>
                      <a:pt x="2037" y="883"/>
                      <a:pt x="2018" y="883"/>
                    </a:cubicBezTo>
                    <a:cubicBezTo>
                      <a:pt x="1970" y="884"/>
                      <a:pt x="1939" y="858"/>
                      <a:pt x="1911" y="825"/>
                    </a:cubicBezTo>
                    <a:cubicBezTo>
                      <a:pt x="1910" y="823"/>
                      <a:pt x="1910" y="820"/>
                      <a:pt x="1910" y="815"/>
                    </a:cubicBezTo>
                    <a:cubicBezTo>
                      <a:pt x="1964" y="828"/>
                      <a:pt x="2016" y="841"/>
                      <a:pt x="2070" y="855"/>
                    </a:cubicBezTo>
                    <a:cubicBezTo>
                      <a:pt x="2073" y="849"/>
                      <a:pt x="2078" y="844"/>
                      <a:pt x="2081" y="840"/>
                    </a:cubicBezTo>
                    <a:cubicBezTo>
                      <a:pt x="2064" y="833"/>
                      <a:pt x="2049" y="826"/>
                      <a:pt x="2032" y="818"/>
                    </a:cubicBezTo>
                    <a:cubicBezTo>
                      <a:pt x="2020" y="815"/>
                      <a:pt x="2007" y="811"/>
                      <a:pt x="1994" y="808"/>
                    </a:cubicBezTo>
                    <a:cubicBezTo>
                      <a:pt x="1998" y="794"/>
                      <a:pt x="2000" y="780"/>
                      <a:pt x="2006" y="767"/>
                    </a:cubicBezTo>
                    <a:cubicBezTo>
                      <a:pt x="2013" y="750"/>
                      <a:pt x="2022" y="733"/>
                      <a:pt x="2031" y="716"/>
                    </a:cubicBezTo>
                    <a:cubicBezTo>
                      <a:pt x="2034" y="709"/>
                      <a:pt x="2034" y="701"/>
                      <a:pt x="2039" y="696"/>
                    </a:cubicBezTo>
                    <a:cubicBezTo>
                      <a:pt x="2044" y="691"/>
                      <a:pt x="2053" y="688"/>
                      <a:pt x="2059" y="689"/>
                    </a:cubicBezTo>
                    <a:cubicBezTo>
                      <a:pt x="2063" y="689"/>
                      <a:pt x="2068" y="699"/>
                      <a:pt x="2069" y="705"/>
                    </a:cubicBezTo>
                    <a:cubicBezTo>
                      <a:pt x="2073" y="740"/>
                      <a:pt x="2072" y="774"/>
                      <a:pt x="2049" y="805"/>
                    </a:cubicBezTo>
                    <a:cubicBezTo>
                      <a:pt x="2064" y="807"/>
                      <a:pt x="2075" y="809"/>
                      <a:pt x="2077" y="791"/>
                    </a:cubicBezTo>
                    <a:cubicBezTo>
                      <a:pt x="2079" y="776"/>
                      <a:pt x="2089" y="775"/>
                      <a:pt x="2101" y="781"/>
                    </a:cubicBezTo>
                    <a:cubicBezTo>
                      <a:pt x="2104" y="783"/>
                      <a:pt x="2108" y="786"/>
                      <a:pt x="2112" y="789"/>
                    </a:cubicBezTo>
                    <a:cubicBezTo>
                      <a:pt x="2116" y="774"/>
                      <a:pt x="2118" y="760"/>
                      <a:pt x="2122" y="746"/>
                    </a:cubicBezTo>
                    <a:cubicBezTo>
                      <a:pt x="2125" y="737"/>
                      <a:pt x="2131" y="730"/>
                      <a:pt x="2143" y="738"/>
                    </a:cubicBezTo>
                    <a:cubicBezTo>
                      <a:pt x="2151" y="744"/>
                      <a:pt x="2159" y="748"/>
                      <a:pt x="2167" y="753"/>
                    </a:cubicBezTo>
                    <a:cubicBezTo>
                      <a:pt x="2185" y="764"/>
                      <a:pt x="2202" y="765"/>
                      <a:pt x="2222" y="759"/>
                    </a:cubicBezTo>
                    <a:cubicBezTo>
                      <a:pt x="2236" y="755"/>
                      <a:pt x="2250" y="756"/>
                      <a:pt x="2266" y="754"/>
                    </a:cubicBezTo>
                    <a:close/>
                    <a:moveTo>
                      <a:pt x="2140" y="834"/>
                    </a:moveTo>
                    <a:cubicBezTo>
                      <a:pt x="2148" y="840"/>
                      <a:pt x="2153" y="843"/>
                      <a:pt x="2158" y="848"/>
                    </a:cubicBezTo>
                    <a:cubicBezTo>
                      <a:pt x="2154" y="854"/>
                      <a:pt x="2151" y="859"/>
                      <a:pt x="2148" y="863"/>
                    </a:cubicBezTo>
                    <a:cubicBezTo>
                      <a:pt x="2149" y="865"/>
                      <a:pt x="2150" y="867"/>
                      <a:pt x="2151" y="869"/>
                    </a:cubicBezTo>
                    <a:cubicBezTo>
                      <a:pt x="2161" y="864"/>
                      <a:pt x="2176" y="861"/>
                      <a:pt x="2179" y="854"/>
                    </a:cubicBezTo>
                    <a:cubicBezTo>
                      <a:pt x="2182" y="846"/>
                      <a:pt x="2173" y="834"/>
                      <a:pt x="2169" y="822"/>
                    </a:cubicBezTo>
                    <a:cubicBezTo>
                      <a:pt x="2158" y="827"/>
                      <a:pt x="2150" y="830"/>
                      <a:pt x="2140" y="8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5" name="Freeform 78"/>
              <p:cNvSpPr/>
              <p:nvPr/>
            </p:nvSpPr>
            <p:spPr bwMode="auto">
              <a:xfrm>
                <a:off x="10745561" y="1906587"/>
                <a:ext cx="3482975" cy="2900363"/>
              </a:xfrm>
              <a:custGeom>
                <a:avLst/>
                <a:gdLst>
                  <a:gd name="T0" fmla="*/ 1103 w 1103"/>
                  <a:gd name="T1" fmla="*/ 30 h 918"/>
                  <a:gd name="T2" fmla="*/ 980 w 1103"/>
                  <a:gd name="T3" fmla="*/ 112 h 918"/>
                  <a:gd name="T4" fmla="*/ 922 w 1103"/>
                  <a:gd name="T5" fmla="*/ 108 h 918"/>
                  <a:gd name="T6" fmla="*/ 905 w 1103"/>
                  <a:gd name="T7" fmla="*/ 117 h 918"/>
                  <a:gd name="T8" fmla="*/ 888 w 1103"/>
                  <a:gd name="T9" fmla="*/ 160 h 918"/>
                  <a:gd name="T10" fmla="*/ 1030 w 1103"/>
                  <a:gd name="T11" fmla="*/ 160 h 918"/>
                  <a:gd name="T12" fmla="*/ 930 w 1103"/>
                  <a:gd name="T13" fmla="*/ 244 h 918"/>
                  <a:gd name="T14" fmla="*/ 849 w 1103"/>
                  <a:gd name="T15" fmla="*/ 244 h 918"/>
                  <a:gd name="T16" fmla="*/ 827 w 1103"/>
                  <a:gd name="T17" fmla="*/ 297 h 918"/>
                  <a:gd name="T18" fmla="*/ 943 w 1103"/>
                  <a:gd name="T19" fmla="*/ 297 h 918"/>
                  <a:gd name="T20" fmla="*/ 852 w 1103"/>
                  <a:gd name="T21" fmla="*/ 372 h 918"/>
                  <a:gd name="T22" fmla="*/ 830 w 1103"/>
                  <a:gd name="T23" fmla="*/ 373 h 918"/>
                  <a:gd name="T24" fmla="*/ 775 w 1103"/>
                  <a:gd name="T25" fmla="*/ 424 h 918"/>
                  <a:gd name="T26" fmla="*/ 862 w 1103"/>
                  <a:gd name="T27" fmla="*/ 424 h 918"/>
                  <a:gd name="T28" fmla="*/ 775 w 1103"/>
                  <a:gd name="T29" fmla="*/ 501 h 918"/>
                  <a:gd name="T30" fmla="*/ 720 w 1103"/>
                  <a:gd name="T31" fmla="*/ 553 h 918"/>
                  <a:gd name="T32" fmla="*/ 750 w 1103"/>
                  <a:gd name="T33" fmla="*/ 553 h 918"/>
                  <a:gd name="T34" fmla="*/ 780 w 1103"/>
                  <a:gd name="T35" fmla="*/ 553 h 918"/>
                  <a:gd name="T36" fmla="*/ 715 w 1103"/>
                  <a:gd name="T37" fmla="*/ 620 h 918"/>
                  <a:gd name="T38" fmla="*/ 695 w 1103"/>
                  <a:gd name="T39" fmla="*/ 623 h 918"/>
                  <a:gd name="T40" fmla="*/ 666 w 1103"/>
                  <a:gd name="T41" fmla="*/ 701 h 918"/>
                  <a:gd name="T42" fmla="*/ 682 w 1103"/>
                  <a:gd name="T43" fmla="*/ 719 h 918"/>
                  <a:gd name="T44" fmla="*/ 560 w 1103"/>
                  <a:gd name="T45" fmla="*/ 918 h 918"/>
                  <a:gd name="T46" fmla="*/ 430 w 1103"/>
                  <a:gd name="T47" fmla="*/ 719 h 918"/>
                  <a:gd name="T48" fmla="*/ 453 w 1103"/>
                  <a:gd name="T49" fmla="*/ 676 h 918"/>
                  <a:gd name="T50" fmla="*/ 416 w 1103"/>
                  <a:gd name="T51" fmla="*/ 621 h 918"/>
                  <a:gd name="T52" fmla="*/ 331 w 1103"/>
                  <a:gd name="T53" fmla="*/ 553 h 918"/>
                  <a:gd name="T54" fmla="*/ 393 w 1103"/>
                  <a:gd name="T55" fmla="*/ 553 h 918"/>
                  <a:gd name="T56" fmla="*/ 376 w 1103"/>
                  <a:gd name="T57" fmla="*/ 508 h 918"/>
                  <a:gd name="T58" fmla="*/ 360 w 1103"/>
                  <a:gd name="T59" fmla="*/ 501 h 918"/>
                  <a:gd name="T60" fmla="*/ 254 w 1103"/>
                  <a:gd name="T61" fmla="*/ 430 h 918"/>
                  <a:gd name="T62" fmla="*/ 342 w 1103"/>
                  <a:gd name="T63" fmla="*/ 425 h 918"/>
                  <a:gd name="T64" fmla="*/ 326 w 1103"/>
                  <a:gd name="T65" fmla="*/ 386 h 918"/>
                  <a:gd name="T66" fmla="*/ 309 w 1103"/>
                  <a:gd name="T67" fmla="*/ 380 h 918"/>
                  <a:gd name="T68" fmla="*/ 255 w 1103"/>
                  <a:gd name="T69" fmla="*/ 376 h 918"/>
                  <a:gd name="T70" fmla="*/ 174 w 1103"/>
                  <a:gd name="T71" fmla="*/ 303 h 918"/>
                  <a:gd name="T72" fmla="*/ 291 w 1103"/>
                  <a:gd name="T73" fmla="*/ 303 h 918"/>
                  <a:gd name="T74" fmla="*/ 266 w 1103"/>
                  <a:gd name="T75" fmla="*/ 249 h 918"/>
                  <a:gd name="T76" fmla="*/ 250 w 1103"/>
                  <a:gd name="T77" fmla="*/ 245 h 918"/>
                  <a:gd name="T78" fmla="*/ 190 w 1103"/>
                  <a:gd name="T79" fmla="*/ 244 h 918"/>
                  <a:gd name="T80" fmla="*/ 82 w 1103"/>
                  <a:gd name="T81" fmla="*/ 165 h 918"/>
                  <a:gd name="T82" fmla="*/ 225 w 1103"/>
                  <a:gd name="T83" fmla="*/ 165 h 918"/>
                  <a:gd name="T84" fmla="*/ 207 w 1103"/>
                  <a:gd name="T85" fmla="*/ 120 h 918"/>
                  <a:gd name="T86" fmla="*/ 185 w 1103"/>
                  <a:gd name="T87" fmla="*/ 112 h 918"/>
                  <a:gd name="T88" fmla="*/ 88 w 1103"/>
                  <a:gd name="T89" fmla="*/ 106 h 918"/>
                  <a:gd name="T90" fmla="*/ 0 w 1103"/>
                  <a:gd name="T91" fmla="*/ 38 h 918"/>
                  <a:gd name="T92" fmla="*/ 109 w 1103"/>
                  <a:gd name="T93" fmla="*/ 34 h 918"/>
                  <a:gd name="T94" fmla="*/ 291 w 1103"/>
                  <a:gd name="T95" fmla="*/ 29 h 918"/>
                  <a:gd name="T96" fmla="*/ 419 w 1103"/>
                  <a:gd name="T97" fmla="*/ 112 h 918"/>
                  <a:gd name="T98" fmla="*/ 450 w 1103"/>
                  <a:gd name="T99" fmla="*/ 168 h 918"/>
                  <a:gd name="T100" fmla="*/ 480 w 1103"/>
                  <a:gd name="T101" fmla="*/ 64 h 918"/>
                  <a:gd name="T102" fmla="*/ 553 w 1103"/>
                  <a:gd name="T103" fmla="*/ 4 h 918"/>
                  <a:gd name="T104" fmla="*/ 701 w 1103"/>
                  <a:gd name="T105" fmla="*/ 46 h 918"/>
                  <a:gd name="T106" fmla="*/ 612 w 1103"/>
                  <a:gd name="T107" fmla="*/ 79 h 918"/>
                  <a:gd name="T108" fmla="*/ 655 w 1103"/>
                  <a:gd name="T109" fmla="*/ 182 h 918"/>
                  <a:gd name="T110" fmla="*/ 691 w 1103"/>
                  <a:gd name="T111" fmla="*/ 113 h 918"/>
                  <a:gd name="T112" fmla="*/ 784 w 1103"/>
                  <a:gd name="T113" fmla="*/ 32 h 918"/>
                  <a:gd name="T114" fmla="*/ 802 w 1103"/>
                  <a:gd name="T115" fmla="*/ 29 h 918"/>
                  <a:gd name="T116" fmla="*/ 1092 w 1103"/>
                  <a:gd name="T117" fmla="*/ 29 h 918"/>
                  <a:gd name="T118" fmla="*/ 1103 w 1103"/>
                  <a:gd name="T119" fmla="*/ 3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3" h="918">
                    <a:moveTo>
                      <a:pt x="1103" y="30"/>
                    </a:moveTo>
                    <a:cubicBezTo>
                      <a:pt x="1085" y="84"/>
                      <a:pt x="1044" y="111"/>
                      <a:pt x="980" y="112"/>
                    </a:cubicBezTo>
                    <a:cubicBezTo>
                      <a:pt x="961" y="112"/>
                      <a:pt x="941" y="108"/>
                      <a:pt x="922" y="108"/>
                    </a:cubicBezTo>
                    <a:cubicBezTo>
                      <a:pt x="916" y="108"/>
                      <a:pt x="907" y="112"/>
                      <a:pt x="905" y="117"/>
                    </a:cubicBezTo>
                    <a:cubicBezTo>
                      <a:pt x="898" y="130"/>
                      <a:pt x="894" y="144"/>
                      <a:pt x="888" y="160"/>
                    </a:cubicBezTo>
                    <a:cubicBezTo>
                      <a:pt x="936" y="160"/>
                      <a:pt x="983" y="160"/>
                      <a:pt x="1030" y="160"/>
                    </a:cubicBezTo>
                    <a:cubicBezTo>
                      <a:pt x="1024" y="205"/>
                      <a:pt x="980" y="242"/>
                      <a:pt x="930" y="244"/>
                    </a:cubicBezTo>
                    <a:cubicBezTo>
                      <a:pt x="904" y="245"/>
                      <a:pt x="878" y="244"/>
                      <a:pt x="849" y="244"/>
                    </a:cubicBezTo>
                    <a:cubicBezTo>
                      <a:pt x="843" y="258"/>
                      <a:pt x="836" y="275"/>
                      <a:pt x="827" y="297"/>
                    </a:cubicBezTo>
                    <a:cubicBezTo>
                      <a:pt x="868" y="297"/>
                      <a:pt x="905" y="297"/>
                      <a:pt x="943" y="297"/>
                    </a:cubicBezTo>
                    <a:cubicBezTo>
                      <a:pt x="929" y="339"/>
                      <a:pt x="891" y="369"/>
                      <a:pt x="852" y="372"/>
                    </a:cubicBezTo>
                    <a:cubicBezTo>
                      <a:pt x="844" y="373"/>
                      <a:pt x="837" y="373"/>
                      <a:pt x="830" y="373"/>
                    </a:cubicBezTo>
                    <a:cubicBezTo>
                      <a:pt x="787" y="375"/>
                      <a:pt x="783" y="378"/>
                      <a:pt x="775" y="424"/>
                    </a:cubicBezTo>
                    <a:cubicBezTo>
                      <a:pt x="804" y="424"/>
                      <a:pt x="833" y="424"/>
                      <a:pt x="862" y="424"/>
                    </a:cubicBezTo>
                    <a:cubicBezTo>
                      <a:pt x="852" y="474"/>
                      <a:pt x="823" y="499"/>
                      <a:pt x="775" y="501"/>
                    </a:cubicBezTo>
                    <a:cubicBezTo>
                      <a:pt x="731" y="502"/>
                      <a:pt x="729" y="504"/>
                      <a:pt x="720" y="553"/>
                    </a:cubicBezTo>
                    <a:cubicBezTo>
                      <a:pt x="731" y="553"/>
                      <a:pt x="740" y="553"/>
                      <a:pt x="750" y="553"/>
                    </a:cubicBezTo>
                    <a:cubicBezTo>
                      <a:pt x="760" y="553"/>
                      <a:pt x="770" y="553"/>
                      <a:pt x="780" y="553"/>
                    </a:cubicBezTo>
                    <a:cubicBezTo>
                      <a:pt x="775" y="588"/>
                      <a:pt x="747" y="616"/>
                      <a:pt x="715" y="620"/>
                    </a:cubicBezTo>
                    <a:cubicBezTo>
                      <a:pt x="708" y="621"/>
                      <a:pt x="702" y="623"/>
                      <a:pt x="695" y="623"/>
                    </a:cubicBezTo>
                    <a:cubicBezTo>
                      <a:pt x="653" y="620"/>
                      <a:pt x="642" y="674"/>
                      <a:pt x="666" y="701"/>
                    </a:cubicBezTo>
                    <a:cubicBezTo>
                      <a:pt x="671" y="707"/>
                      <a:pt x="677" y="713"/>
                      <a:pt x="682" y="719"/>
                    </a:cubicBezTo>
                    <a:cubicBezTo>
                      <a:pt x="642" y="784"/>
                      <a:pt x="602" y="850"/>
                      <a:pt x="560" y="918"/>
                    </a:cubicBezTo>
                    <a:cubicBezTo>
                      <a:pt x="515" y="849"/>
                      <a:pt x="471" y="783"/>
                      <a:pt x="430" y="719"/>
                    </a:cubicBezTo>
                    <a:cubicBezTo>
                      <a:pt x="438" y="704"/>
                      <a:pt x="449" y="690"/>
                      <a:pt x="453" y="676"/>
                    </a:cubicBezTo>
                    <a:cubicBezTo>
                      <a:pt x="462" y="644"/>
                      <a:pt x="449" y="624"/>
                      <a:pt x="416" y="621"/>
                    </a:cubicBezTo>
                    <a:cubicBezTo>
                      <a:pt x="374" y="616"/>
                      <a:pt x="347" y="594"/>
                      <a:pt x="331" y="553"/>
                    </a:cubicBezTo>
                    <a:cubicBezTo>
                      <a:pt x="352" y="553"/>
                      <a:pt x="371" y="553"/>
                      <a:pt x="393" y="553"/>
                    </a:cubicBezTo>
                    <a:cubicBezTo>
                      <a:pt x="387" y="536"/>
                      <a:pt x="382" y="521"/>
                      <a:pt x="376" y="508"/>
                    </a:cubicBezTo>
                    <a:cubicBezTo>
                      <a:pt x="374" y="504"/>
                      <a:pt x="365" y="500"/>
                      <a:pt x="360" y="501"/>
                    </a:cubicBezTo>
                    <a:cubicBezTo>
                      <a:pt x="306" y="506"/>
                      <a:pt x="276" y="476"/>
                      <a:pt x="254" y="430"/>
                    </a:cubicBezTo>
                    <a:cubicBezTo>
                      <a:pt x="283" y="428"/>
                      <a:pt x="311" y="426"/>
                      <a:pt x="342" y="425"/>
                    </a:cubicBezTo>
                    <a:cubicBezTo>
                      <a:pt x="336" y="410"/>
                      <a:pt x="332" y="397"/>
                      <a:pt x="326" y="386"/>
                    </a:cubicBezTo>
                    <a:cubicBezTo>
                      <a:pt x="324" y="382"/>
                      <a:pt x="315" y="381"/>
                      <a:pt x="309" y="380"/>
                    </a:cubicBezTo>
                    <a:cubicBezTo>
                      <a:pt x="291" y="378"/>
                      <a:pt x="273" y="378"/>
                      <a:pt x="255" y="376"/>
                    </a:cubicBezTo>
                    <a:cubicBezTo>
                      <a:pt x="214" y="371"/>
                      <a:pt x="193" y="342"/>
                      <a:pt x="174" y="303"/>
                    </a:cubicBezTo>
                    <a:cubicBezTo>
                      <a:pt x="213" y="303"/>
                      <a:pt x="249" y="303"/>
                      <a:pt x="291" y="303"/>
                    </a:cubicBezTo>
                    <a:cubicBezTo>
                      <a:pt x="281" y="281"/>
                      <a:pt x="274" y="265"/>
                      <a:pt x="266" y="249"/>
                    </a:cubicBezTo>
                    <a:cubicBezTo>
                      <a:pt x="264" y="246"/>
                      <a:pt x="255" y="245"/>
                      <a:pt x="250" y="245"/>
                    </a:cubicBezTo>
                    <a:cubicBezTo>
                      <a:pt x="230" y="244"/>
                      <a:pt x="210" y="245"/>
                      <a:pt x="190" y="244"/>
                    </a:cubicBezTo>
                    <a:cubicBezTo>
                      <a:pt x="137" y="243"/>
                      <a:pt x="103" y="218"/>
                      <a:pt x="82" y="165"/>
                    </a:cubicBezTo>
                    <a:cubicBezTo>
                      <a:pt x="129" y="165"/>
                      <a:pt x="175" y="165"/>
                      <a:pt x="225" y="165"/>
                    </a:cubicBezTo>
                    <a:cubicBezTo>
                      <a:pt x="218" y="148"/>
                      <a:pt x="215" y="133"/>
                      <a:pt x="207" y="120"/>
                    </a:cubicBezTo>
                    <a:cubicBezTo>
                      <a:pt x="204" y="115"/>
                      <a:pt x="193" y="113"/>
                      <a:pt x="185" y="112"/>
                    </a:cubicBezTo>
                    <a:cubicBezTo>
                      <a:pt x="153" y="110"/>
                      <a:pt x="120" y="109"/>
                      <a:pt x="88" y="106"/>
                    </a:cubicBezTo>
                    <a:cubicBezTo>
                      <a:pt x="46" y="102"/>
                      <a:pt x="21" y="74"/>
                      <a:pt x="0" y="38"/>
                    </a:cubicBezTo>
                    <a:cubicBezTo>
                      <a:pt x="38" y="37"/>
                      <a:pt x="74" y="35"/>
                      <a:pt x="109" y="34"/>
                    </a:cubicBezTo>
                    <a:cubicBezTo>
                      <a:pt x="170" y="32"/>
                      <a:pt x="230" y="30"/>
                      <a:pt x="291" y="29"/>
                    </a:cubicBezTo>
                    <a:cubicBezTo>
                      <a:pt x="352" y="28"/>
                      <a:pt x="395" y="56"/>
                      <a:pt x="419" y="112"/>
                    </a:cubicBezTo>
                    <a:cubicBezTo>
                      <a:pt x="428" y="131"/>
                      <a:pt x="437" y="150"/>
                      <a:pt x="450" y="168"/>
                    </a:cubicBezTo>
                    <a:cubicBezTo>
                      <a:pt x="460" y="133"/>
                      <a:pt x="471" y="99"/>
                      <a:pt x="480" y="64"/>
                    </a:cubicBezTo>
                    <a:cubicBezTo>
                      <a:pt x="493" y="20"/>
                      <a:pt x="508" y="7"/>
                      <a:pt x="553" y="4"/>
                    </a:cubicBezTo>
                    <a:cubicBezTo>
                      <a:pt x="606" y="0"/>
                      <a:pt x="655" y="12"/>
                      <a:pt x="701" y="46"/>
                    </a:cubicBezTo>
                    <a:cubicBezTo>
                      <a:pt x="671" y="58"/>
                      <a:pt x="642" y="68"/>
                      <a:pt x="612" y="79"/>
                    </a:cubicBezTo>
                    <a:cubicBezTo>
                      <a:pt x="626" y="113"/>
                      <a:pt x="640" y="146"/>
                      <a:pt x="655" y="182"/>
                    </a:cubicBezTo>
                    <a:cubicBezTo>
                      <a:pt x="668" y="157"/>
                      <a:pt x="679" y="135"/>
                      <a:pt x="691" y="113"/>
                    </a:cubicBezTo>
                    <a:cubicBezTo>
                      <a:pt x="713" y="75"/>
                      <a:pt x="740" y="43"/>
                      <a:pt x="784" y="32"/>
                    </a:cubicBezTo>
                    <a:cubicBezTo>
                      <a:pt x="790" y="31"/>
                      <a:pt x="796" y="29"/>
                      <a:pt x="802" y="29"/>
                    </a:cubicBezTo>
                    <a:cubicBezTo>
                      <a:pt x="899" y="29"/>
                      <a:pt x="995" y="29"/>
                      <a:pt x="1092" y="29"/>
                    </a:cubicBezTo>
                    <a:cubicBezTo>
                      <a:pt x="1095" y="29"/>
                      <a:pt x="1098" y="30"/>
                      <a:pt x="110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6" name="Freeform 79"/>
              <p:cNvSpPr/>
              <p:nvPr/>
            </p:nvSpPr>
            <p:spPr bwMode="auto">
              <a:xfrm>
                <a:off x="10196286" y="627062"/>
                <a:ext cx="4621213" cy="3867150"/>
              </a:xfrm>
              <a:custGeom>
                <a:avLst/>
                <a:gdLst>
                  <a:gd name="T0" fmla="*/ 1144 w 1463"/>
                  <a:gd name="T1" fmla="*/ 1224 h 1224"/>
                  <a:gd name="T2" fmla="*/ 1130 w 1463"/>
                  <a:gd name="T3" fmla="*/ 1207 h 1224"/>
                  <a:gd name="T4" fmla="*/ 1352 w 1463"/>
                  <a:gd name="T5" fmla="*/ 646 h 1224"/>
                  <a:gd name="T6" fmla="*/ 1129 w 1463"/>
                  <a:gd name="T7" fmla="*/ 238 h 1224"/>
                  <a:gd name="T8" fmla="*/ 275 w 1463"/>
                  <a:gd name="T9" fmla="*/ 290 h 1224"/>
                  <a:gd name="T10" fmla="*/ 104 w 1463"/>
                  <a:gd name="T11" fmla="*/ 760 h 1224"/>
                  <a:gd name="T12" fmla="*/ 331 w 1463"/>
                  <a:gd name="T13" fmla="*/ 1206 h 1224"/>
                  <a:gd name="T14" fmla="*/ 316 w 1463"/>
                  <a:gd name="T15" fmla="*/ 1223 h 1224"/>
                  <a:gd name="T16" fmla="*/ 233 w 1463"/>
                  <a:gd name="T17" fmla="*/ 301 h 1224"/>
                  <a:gd name="T18" fmla="*/ 1177 w 1463"/>
                  <a:gd name="T19" fmla="*/ 248 h 1224"/>
                  <a:gd name="T20" fmla="*/ 1144 w 1463"/>
                  <a:gd name="T21"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3" h="1224">
                    <a:moveTo>
                      <a:pt x="1144" y="1224"/>
                    </a:moveTo>
                    <a:cubicBezTo>
                      <a:pt x="1139" y="1218"/>
                      <a:pt x="1135" y="1213"/>
                      <a:pt x="1130" y="1207"/>
                    </a:cubicBezTo>
                    <a:cubicBezTo>
                      <a:pt x="1297" y="1057"/>
                      <a:pt x="1378" y="871"/>
                      <a:pt x="1352" y="646"/>
                    </a:cubicBezTo>
                    <a:cubicBezTo>
                      <a:pt x="1334" y="481"/>
                      <a:pt x="1258" y="343"/>
                      <a:pt x="1129" y="238"/>
                    </a:cubicBezTo>
                    <a:cubicBezTo>
                      <a:pt x="864" y="20"/>
                      <a:pt x="494" y="58"/>
                      <a:pt x="275" y="290"/>
                    </a:cubicBezTo>
                    <a:cubicBezTo>
                      <a:pt x="152" y="422"/>
                      <a:pt x="93" y="579"/>
                      <a:pt x="104" y="760"/>
                    </a:cubicBezTo>
                    <a:cubicBezTo>
                      <a:pt x="115" y="940"/>
                      <a:pt x="194" y="1088"/>
                      <a:pt x="331" y="1206"/>
                    </a:cubicBezTo>
                    <a:cubicBezTo>
                      <a:pt x="326" y="1212"/>
                      <a:pt x="321" y="1218"/>
                      <a:pt x="316" y="1223"/>
                    </a:cubicBezTo>
                    <a:cubicBezTo>
                      <a:pt x="32" y="988"/>
                      <a:pt x="0" y="575"/>
                      <a:pt x="233" y="301"/>
                    </a:cubicBezTo>
                    <a:cubicBezTo>
                      <a:pt x="491" y="0"/>
                      <a:pt x="922" y="5"/>
                      <a:pt x="1177" y="248"/>
                    </a:cubicBezTo>
                    <a:cubicBezTo>
                      <a:pt x="1463" y="521"/>
                      <a:pt x="1447" y="970"/>
                      <a:pt x="1144" y="12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7" name="Freeform 80"/>
              <p:cNvSpPr/>
              <p:nvPr/>
            </p:nvSpPr>
            <p:spPr bwMode="auto">
              <a:xfrm>
                <a:off x="9645424" y="914400"/>
                <a:ext cx="998538" cy="1724025"/>
              </a:xfrm>
              <a:custGeom>
                <a:avLst/>
                <a:gdLst>
                  <a:gd name="T0" fmla="*/ 99 w 316"/>
                  <a:gd name="T1" fmla="*/ 206 h 546"/>
                  <a:gd name="T2" fmla="*/ 99 w 316"/>
                  <a:gd name="T3" fmla="*/ 151 h 546"/>
                  <a:gd name="T4" fmla="*/ 90 w 316"/>
                  <a:gd name="T5" fmla="*/ 134 h 546"/>
                  <a:gd name="T6" fmla="*/ 64 w 316"/>
                  <a:gd name="T7" fmla="*/ 104 h 546"/>
                  <a:gd name="T8" fmla="*/ 69 w 316"/>
                  <a:gd name="T9" fmla="*/ 62 h 546"/>
                  <a:gd name="T10" fmla="*/ 81 w 316"/>
                  <a:gd name="T11" fmla="*/ 54 h 546"/>
                  <a:gd name="T12" fmla="*/ 102 w 316"/>
                  <a:gd name="T13" fmla="*/ 20 h 546"/>
                  <a:gd name="T14" fmla="*/ 112 w 316"/>
                  <a:gd name="T15" fmla="*/ 0 h 546"/>
                  <a:gd name="T16" fmla="*/ 132 w 316"/>
                  <a:gd name="T17" fmla="*/ 17 h 546"/>
                  <a:gd name="T18" fmla="*/ 133 w 316"/>
                  <a:gd name="T19" fmla="*/ 48 h 546"/>
                  <a:gd name="T20" fmla="*/ 149 w 316"/>
                  <a:gd name="T21" fmla="*/ 100 h 546"/>
                  <a:gd name="T22" fmla="*/ 144 w 316"/>
                  <a:gd name="T23" fmla="*/ 76 h 546"/>
                  <a:gd name="T24" fmla="*/ 149 w 316"/>
                  <a:gd name="T25" fmla="*/ 44 h 546"/>
                  <a:gd name="T26" fmla="*/ 193 w 316"/>
                  <a:gd name="T27" fmla="*/ 23 h 546"/>
                  <a:gd name="T28" fmla="*/ 207 w 316"/>
                  <a:gd name="T29" fmla="*/ 46 h 546"/>
                  <a:gd name="T30" fmla="*/ 221 w 316"/>
                  <a:gd name="T31" fmla="*/ 70 h 546"/>
                  <a:gd name="T32" fmla="*/ 281 w 316"/>
                  <a:gd name="T33" fmla="*/ 109 h 546"/>
                  <a:gd name="T34" fmla="*/ 315 w 316"/>
                  <a:gd name="T35" fmla="*/ 176 h 546"/>
                  <a:gd name="T36" fmla="*/ 308 w 316"/>
                  <a:gd name="T37" fmla="*/ 190 h 546"/>
                  <a:gd name="T38" fmla="*/ 293 w 316"/>
                  <a:gd name="T39" fmla="*/ 186 h 546"/>
                  <a:gd name="T40" fmla="*/ 193 w 316"/>
                  <a:gd name="T41" fmla="*/ 122 h 546"/>
                  <a:gd name="T42" fmla="*/ 224 w 316"/>
                  <a:gd name="T43" fmla="*/ 182 h 546"/>
                  <a:gd name="T44" fmla="*/ 201 w 316"/>
                  <a:gd name="T45" fmla="*/ 221 h 546"/>
                  <a:gd name="T46" fmla="*/ 188 w 316"/>
                  <a:gd name="T47" fmla="*/ 215 h 546"/>
                  <a:gd name="T48" fmla="*/ 122 w 316"/>
                  <a:gd name="T49" fmla="*/ 165 h 546"/>
                  <a:gd name="T50" fmla="*/ 132 w 316"/>
                  <a:gd name="T51" fmla="*/ 211 h 546"/>
                  <a:gd name="T52" fmla="*/ 178 w 316"/>
                  <a:gd name="T53" fmla="*/ 295 h 546"/>
                  <a:gd name="T54" fmla="*/ 199 w 316"/>
                  <a:gd name="T55" fmla="*/ 345 h 546"/>
                  <a:gd name="T56" fmla="*/ 192 w 316"/>
                  <a:gd name="T57" fmla="*/ 363 h 546"/>
                  <a:gd name="T58" fmla="*/ 179 w 316"/>
                  <a:gd name="T59" fmla="*/ 352 h 546"/>
                  <a:gd name="T60" fmla="*/ 150 w 316"/>
                  <a:gd name="T61" fmla="*/ 317 h 546"/>
                  <a:gd name="T62" fmla="*/ 145 w 316"/>
                  <a:gd name="T63" fmla="*/ 319 h 546"/>
                  <a:gd name="T64" fmla="*/ 140 w 316"/>
                  <a:gd name="T65" fmla="*/ 362 h 546"/>
                  <a:gd name="T66" fmla="*/ 108 w 316"/>
                  <a:gd name="T67" fmla="*/ 393 h 546"/>
                  <a:gd name="T68" fmla="*/ 192 w 316"/>
                  <a:gd name="T69" fmla="*/ 502 h 546"/>
                  <a:gd name="T70" fmla="*/ 201 w 316"/>
                  <a:gd name="T71" fmla="*/ 525 h 546"/>
                  <a:gd name="T72" fmla="*/ 178 w 316"/>
                  <a:gd name="T73" fmla="*/ 539 h 546"/>
                  <a:gd name="T74" fmla="*/ 117 w 316"/>
                  <a:gd name="T75" fmla="*/ 491 h 546"/>
                  <a:gd name="T76" fmla="*/ 72 w 316"/>
                  <a:gd name="T77" fmla="*/ 376 h 546"/>
                  <a:gd name="T78" fmla="*/ 64 w 316"/>
                  <a:gd name="T79" fmla="*/ 350 h 546"/>
                  <a:gd name="T80" fmla="*/ 91 w 316"/>
                  <a:gd name="T81" fmla="*/ 365 h 546"/>
                  <a:gd name="T82" fmla="*/ 74 w 316"/>
                  <a:gd name="T83" fmla="*/ 261 h 546"/>
                  <a:gd name="T84" fmla="*/ 59 w 316"/>
                  <a:gd name="T85" fmla="*/ 289 h 546"/>
                  <a:gd name="T86" fmla="*/ 46 w 316"/>
                  <a:gd name="T87" fmla="*/ 295 h 546"/>
                  <a:gd name="T88" fmla="*/ 41 w 316"/>
                  <a:gd name="T89" fmla="*/ 282 h 546"/>
                  <a:gd name="T90" fmla="*/ 9 w 316"/>
                  <a:gd name="T91" fmla="*/ 207 h 546"/>
                  <a:gd name="T92" fmla="*/ 1 w 316"/>
                  <a:gd name="T93" fmla="*/ 189 h 546"/>
                  <a:gd name="T94" fmla="*/ 15 w 316"/>
                  <a:gd name="T95" fmla="*/ 176 h 546"/>
                  <a:gd name="T96" fmla="*/ 41 w 316"/>
                  <a:gd name="T97" fmla="*/ 172 h 546"/>
                  <a:gd name="T98" fmla="*/ 70 w 316"/>
                  <a:gd name="T99" fmla="*/ 170 h 546"/>
                  <a:gd name="T100" fmla="*/ 99 w 316"/>
                  <a:gd name="T101" fmla="*/ 20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6" h="546">
                    <a:moveTo>
                      <a:pt x="99" y="206"/>
                    </a:moveTo>
                    <a:cubicBezTo>
                      <a:pt x="99" y="187"/>
                      <a:pt x="100" y="169"/>
                      <a:pt x="99" y="151"/>
                    </a:cubicBezTo>
                    <a:cubicBezTo>
                      <a:pt x="98" y="145"/>
                      <a:pt x="94" y="139"/>
                      <a:pt x="90" y="134"/>
                    </a:cubicBezTo>
                    <a:cubicBezTo>
                      <a:pt x="82" y="124"/>
                      <a:pt x="72" y="115"/>
                      <a:pt x="64" y="104"/>
                    </a:cubicBezTo>
                    <a:cubicBezTo>
                      <a:pt x="48" y="86"/>
                      <a:pt x="50" y="76"/>
                      <a:pt x="69" y="62"/>
                    </a:cubicBezTo>
                    <a:cubicBezTo>
                      <a:pt x="73" y="59"/>
                      <a:pt x="77" y="56"/>
                      <a:pt x="81" y="54"/>
                    </a:cubicBezTo>
                    <a:cubicBezTo>
                      <a:pt x="98" y="49"/>
                      <a:pt x="102" y="37"/>
                      <a:pt x="102" y="20"/>
                    </a:cubicBezTo>
                    <a:cubicBezTo>
                      <a:pt x="102" y="14"/>
                      <a:pt x="108" y="7"/>
                      <a:pt x="112" y="0"/>
                    </a:cubicBezTo>
                    <a:cubicBezTo>
                      <a:pt x="119" y="5"/>
                      <a:pt x="129" y="10"/>
                      <a:pt x="132" y="17"/>
                    </a:cubicBezTo>
                    <a:cubicBezTo>
                      <a:pt x="136" y="26"/>
                      <a:pt x="133" y="38"/>
                      <a:pt x="133" y="48"/>
                    </a:cubicBezTo>
                    <a:cubicBezTo>
                      <a:pt x="132" y="65"/>
                      <a:pt x="125" y="84"/>
                      <a:pt x="149" y="100"/>
                    </a:cubicBezTo>
                    <a:cubicBezTo>
                      <a:pt x="147" y="89"/>
                      <a:pt x="147" y="82"/>
                      <a:pt x="144" y="76"/>
                    </a:cubicBezTo>
                    <a:cubicBezTo>
                      <a:pt x="136" y="64"/>
                      <a:pt x="140" y="53"/>
                      <a:pt x="149" y="44"/>
                    </a:cubicBezTo>
                    <a:cubicBezTo>
                      <a:pt x="162" y="33"/>
                      <a:pt x="174" y="17"/>
                      <a:pt x="193" y="23"/>
                    </a:cubicBezTo>
                    <a:cubicBezTo>
                      <a:pt x="200" y="25"/>
                      <a:pt x="203" y="38"/>
                      <a:pt x="207" y="46"/>
                    </a:cubicBezTo>
                    <a:cubicBezTo>
                      <a:pt x="212" y="54"/>
                      <a:pt x="214" y="65"/>
                      <a:pt x="221" y="70"/>
                    </a:cubicBezTo>
                    <a:cubicBezTo>
                      <a:pt x="240" y="84"/>
                      <a:pt x="261" y="96"/>
                      <a:pt x="281" y="109"/>
                    </a:cubicBezTo>
                    <a:cubicBezTo>
                      <a:pt x="306" y="124"/>
                      <a:pt x="311" y="150"/>
                      <a:pt x="315" y="176"/>
                    </a:cubicBezTo>
                    <a:cubicBezTo>
                      <a:pt x="316" y="180"/>
                      <a:pt x="312" y="188"/>
                      <a:pt x="308" y="190"/>
                    </a:cubicBezTo>
                    <a:cubicBezTo>
                      <a:pt x="304" y="192"/>
                      <a:pt x="297" y="189"/>
                      <a:pt x="293" y="186"/>
                    </a:cubicBezTo>
                    <a:cubicBezTo>
                      <a:pt x="260" y="166"/>
                      <a:pt x="227" y="144"/>
                      <a:pt x="193" y="122"/>
                    </a:cubicBezTo>
                    <a:cubicBezTo>
                      <a:pt x="204" y="143"/>
                      <a:pt x="215" y="162"/>
                      <a:pt x="224" y="182"/>
                    </a:cubicBezTo>
                    <a:cubicBezTo>
                      <a:pt x="233" y="202"/>
                      <a:pt x="222" y="219"/>
                      <a:pt x="201" y="221"/>
                    </a:cubicBezTo>
                    <a:cubicBezTo>
                      <a:pt x="196" y="221"/>
                      <a:pt x="189" y="218"/>
                      <a:pt x="188" y="215"/>
                    </a:cubicBezTo>
                    <a:cubicBezTo>
                      <a:pt x="177" y="185"/>
                      <a:pt x="149" y="178"/>
                      <a:pt x="122" y="165"/>
                    </a:cubicBezTo>
                    <a:cubicBezTo>
                      <a:pt x="125" y="180"/>
                      <a:pt x="130" y="195"/>
                      <a:pt x="132" y="211"/>
                    </a:cubicBezTo>
                    <a:cubicBezTo>
                      <a:pt x="137" y="245"/>
                      <a:pt x="153" y="271"/>
                      <a:pt x="178" y="295"/>
                    </a:cubicBezTo>
                    <a:cubicBezTo>
                      <a:pt x="190" y="308"/>
                      <a:pt x="194" y="328"/>
                      <a:pt x="199" y="345"/>
                    </a:cubicBezTo>
                    <a:cubicBezTo>
                      <a:pt x="201" y="350"/>
                      <a:pt x="195" y="357"/>
                      <a:pt x="192" y="363"/>
                    </a:cubicBezTo>
                    <a:cubicBezTo>
                      <a:pt x="187" y="360"/>
                      <a:pt x="182" y="357"/>
                      <a:pt x="179" y="352"/>
                    </a:cubicBezTo>
                    <a:cubicBezTo>
                      <a:pt x="169" y="341"/>
                      <a:pt x="160" y="329"/>
                      <a:pt x="150" y="317"/>
                    </a:cubicBezTo>
                    <a:cubicBezTo>
                      <a:pt x="149" y="318"/>
                      <a:pt x="147" y="318"/>
                      <a:pt x="145" y="319"/>
                    </a:cubicBezTo>
                    <a:cubicBezTo>
                      <a:pt x="144" y="333"/>
                      <a:pt x="146" y="350"/>
                      <a:pt x="140" y="362"/>
                    </a:cubicBezTo>
                    <a:cubicBezTo>
                      <a:pt x="134" y="374"/>
                      <a:pt x="120" y="382"/>
                      <a:pt x="108" y="393"/>
                    </a:cubicBezTo>
                    <a:cubicBezTo>
                      <a:pt x="134" y="426"/>
                      <a:pt x="163" y="464"/>
                      <a:pt x="192" y="502"/>
                    </a:cubicBezTo>
                    <a:cubicBezTo>
                      <a:pt x="197" y="508"/>
                      <a:pt x="204" y="520"/>
                      <a:pt x="201" y="525"/>
                    </a:cubicBezTo>
                    <a:cubicBezTo>
                      <a:pt x="198" y="532"/>
                      <a:pt x="187" y="537"/>
                      <a:pt x="178" y="539"/>
                    </a:cubicBezTo>
                    <a:cubicBezTo>
                      <a:pt x="147" y="546"/>
                      <a:pt x="130" y="530"/>
                      <a:pt x="117" y="491"/>
                    </a:cubicBezTo>
                    <a:cubicBezTo>
                      <a:pt x="103" y="452"/>
                      <a:pt x="87" y="415"/>
                      <a:pt x="72" y="376"/>
                    </a:cubicBezTo>
                    <a:cubicBezTo>
                      <a:pt x="69" y="370"/>
                      <a:pt x="68" y="363"/>
                      <a:pt x="64" y="350"/>
                    </a:cubicBezTo>
                    <a:cubicBezTo>
                      <a:pt x="77" y="357"/>
                      <a:pt x="84" y="361"/>
                      <a:pt x="91" y="365"/>
                    </a:cubicBezTo>
                    <a:cubicBezTo>
                      <a:pt x="109" y="344"/>
                      <a:pt x="98" y="275"/>
                      <a:pt x="74" y="261"/>
                    </a:cubicBezTo>
                    <a:cubicBezTo>
                      <a:pt x="69" y="271"/>
                      <a:pt x="65" y="280"/>
                      <a:pt x="59" y="289"/>
                    </a:cubicBezTo>
                    <a:cubicBezTo>
                      <a:pt x="57" y="292"/>
                      <a:pt x="50" y="293"/>
                      <a:pt x="46" y="295"/>
                    </a:cubicBezTo>
                    <a:cubicBezTo>
                      <a:pt x="44" y="291"/>
                      <a:pt x="41" y="286"/>
                      <a:pt x="41" y="282"/>
                    </a:cubicBezTo>
                    <a:cubicBezTo>
                      <a:pt x="46" y="250"/>
                      <a:pt x="39" y="224"/>
                      <a:pt x="9" y="207"/>
                    </a:cubicBezTo>
                    <a:cubicBezTo>
                      <a:pt x="4" y="204"/>
                      <a:pt x="0" y="194"/>
                      <a:pt x="1" y="189"/>
                    </a:cubicBezTo>
                    <a:cubicBezTo>
                      <a:pt x="2" y="184"/>
                      <a:pt x="9" y="178"/>
                      <a:pt x="15" y="176"/>
                    </a:cubicBezTo>
                    <a:cubicBezTo>
                      <a:pt x="23" y="173"/>
                      <a:pt x="32" y="173"/>
                      <a:pt x="41" y="172"/>
                    </a:cubicBezTo>
                    <a:cubicBezTo>
                      <a:pt x="49" y="171"/>
                      <a:pt x="56" y="171"/>
                      <a:pt x="70" y="170"/>
                    </a:cubicBezTo>
                    <a:cubicBezTo>
                      <a:pt x="80" y="176"/>
                      <a:pt x="76" y="204"/>
                      <a:pt x="99"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8" name="Freeform 81"/>
              <p:cNvSpPr/>
              <p:nvPr/>
            </p:nvSpPr>
            <p:spPr bwMode="auto">
              <a:xfrm>
                <a:off x="13196661" y="-7938"/>
                <a:ext cx="1047750" cy="858838"/>
              </a:xfrm>
              <a:custGeom>
                <a:avLst/>
                <a:gdLst>
                  <a:gd name="T0" fmla="*/ 36 w 332"/>
                  <a:gd name="T1" fmla="*/ 247 h 272"/>
                  <a:gd name="T2" fmla="*/ 149 w 332"/>
                  <a:gd name="T3" fmla="*/ 203 h 272"/>
                  <a:gd name="T4" fmla="*/ 78 w 332"/>
                  <a:gd name="T5" fmla="*/ 204 h 272"/>
                  <a:gd name="T6" fmla="*/ 3 w 332"/>
                  <a:gd name="T7" fmla="*/ 159 h 272"/>
                  <a:gd name="T8" fmla="*/ 3 w 332"/>
                  <a:gd name="T9" fmla="*/ 137 h 272"/>
                  <a:gd name="T10" fmla="*/ 22 w 332"/>
                  <a:gd name="T11" fmla="*/ 132 h 272"/>
                  <a:gd name="T12" fmla="*/ 153 w 332"/>
                  <a:gd name="T13" fmla="*/ 148 h 272"/>
                  <a:gd name="T14" fmla="*/ 214 w 332"/>
                  <a:gd name="T15" fmla="*/ 109 h 272"/>
                  <a:gd name="T16" fmla="*/ 249 w 332"/>
                  <a:gd name="T17" fmla="*/ 22 h 272"/>
                  <a:gd name="T18" fmla="*/ 269 w 332"/>
                  <a:gd name="T19" fmla="*/ 1 h 272"/>
                  <a:gd name="T20" fmla="*/ 293 w 332"/>
                  <a:gd name="T21" fmla="*/ 18 h 272"/>
                  <a:gd name="T22" fmla="*/ 308 w 332"/>
                  <a:gd name="T23" fmla="*/ 48 h 272"/>
                  <a:gd name="T24" fmla="*/ 298 w 332"/>
                  <a:gd name="T25" fmla="*/ 83 h 272"/>
                  <a:gd name="T26" fmla="*/ 255 w 332"/>
                  <a:gd name="T27" fmla="*/ 151 h 272"/>
                  <a:gd name="T28" fmla="*/ 307 w 332"/>
                  <a:gd name="T29" fmla="*/ 147 h 272"/>
                  <a:gd name="T30" fmla="*/ 331 w 332"/>
                  <a:gd name="T31" fmla="*/ 159 h 272"/>
                  <a:gd name="T32" fmla="*/ 309 w 332"/>
                  <a:gd name="T33" fmla="*/ 182 h 272"/>
                  <a:gd name="T34" fmla="*/ 253 w 332"/>
                  <a:gd name="T35" fmla="*/ 184 h 272"/>
                  <a:gd name="T36" fmla="*/ 229 w 332"/>
                  <a:gd name="T37" fmla="*/ 194 h 272"/>
                  <a:gd name="T38" fmla="*/ 36 w 332"/>
                  <a:gd name="T39" fmla="*/ 24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2" h="272">
                    <a:moveTo>
                      <a:pt x="36" y="247"/>
                    </a:moveTo>
                    <a:cubicBezTo>
                      <a:pt x="76" y="230"/>
                      <a:pt x="119" y="237"/>
                      <a:pt x="149" y="203"/>
                    </a:cubicBezTo>
                    <a:cubicBezTo>
                      <a:pt x="124" y="203"/>
                      <a:pt x="101" y="202"/>
                      <a:pt x="78" y="204"/>
                    </a:cubicBezTo>
                    <a:cubicBezTo>
                      <a:pt x="41" y="207"/>
                      <a:pt x="19" y="188"/>
                      <a:pt x="3" y="159"/>
                    </a:cubicBezTo>
                    <a:cubicBezTo>
                      <a:pt x="0" y="153"/>
                      <a:pt x="0" y="142"/>
                      <a:pt x="3" y="137"/>
                    </a:cubicBezTo>
                    <a:cubicBezTo>
                      <a:pt x="5" y="133"/>
                      <a:pt x="17" y="129"/>
                      <a:pt x="22" y="132"/>
                    </a:cubicBezTo>
                    <a:cubicBezTo>
                      <a:pt x="64" y="152"/>
                      <a:pt x="109" y="144"/>
                      <a:pt x="153" y="148"/>
                    </a:cubicBezTo>
                    <a:cubicBezTo>
                      <a:pt x="186" y="151"/>
                      <a:pt x="203" y="139"/>
                      <a:pt x="214" y="109"/>
                    </a:cubicBezTo>
                    <a:cubicBezTo>
                      <a:pt x="223" y="79"/>
                      <a:pt x="236" y="50"/>
                      <a:pt x="249" y="22"/>
                    </a:cubicBezTo>
                    <a:cubicBezTo>
                      <a:pt x="253" y="13"/>
                      <a:pt x="262" y="2"/>
                      <a:pt x="269" y="1"/>
                    </a:cubicBezTo>
                    <a:cubicBezTo>
                      <a:pt x="277" y="0"/>
                      <a:pt x="287" y="10"/>
                      <a:pt x="293" y="18"/>
                    </a:cubicBezTo>
                    <a:cubicBezTo>
                      <a:pt x="300" y="27"/>
                      <a:pt x="303" y="38"/>
                      <a:pt x="308" y="48"/>
                    </a:cubicBezTo>
                    <a:cubicBezTo>
                      <a:pt x="315" y="63"/>
                      <a:pt x="313" y="73"/>
                      <a:pt x="298" y="83"/>
                    </a:cubicBezTo>
                    <a:cubicBezTo>
                      <a:pt x="275" y="98"/>
                      <a:pt x="266" y="123"/>
                      <a:pt x="255" y="151"/>
                    </a:cubicBezTo>
                    <a:cubicBezTo>
                      <a:pt x="275" y="150"/>
                      <a:pt x="291" y="148"/>
                      <a:pt x="307" y="147"/>
                    </a:cubicBezTo>
                    <a:cubicBezTo>
                      <a:pt x="316" y="147"/>
                      <a:pt x="330" y="144"/>
                      <a:pt x="331" y="159"/>
                    </a:cubicBezTo>
                    <a:cubicBezTo>
                      <a:pt x="332" y="173"/>
                      <a:pt x="322" y="181"/>
                      <a:pt x="309" y="182"/>
                    </a:cubicBezTo>
                    <a:cubicBezTo>
                      <a:pt x="290" y="184"/>
                      <a:pt x="271" y="183"/>
                      <a:pt x="253" y="184"/>
                    </a:cubicBezTo>
                    <a:cubicBezTo>
                      <a:pt x="245" y="185"/>
                      <a:pt x="234" y="188"/>
                      <a:pt x="229" y="194"/>
                    </a:cubicBezTo>
                    <a:cubicBezTo>
                      <a:pt x="170" y="259"/>
                      <a:pt x="127" y="272"/>
                      <a:pt x="36" y="2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9" name="Freeform 82"/>
              <p:cNvSpPr/>
              <p:nvPr/>
            </p:nvSpPr>
            <p:spPr bwMode="auto">
              <a:xfrm>
                <a:off x="10912249" y="5257800"/>
                <a:ext cx="663575" cy="809625"/>
              </a:xfrm>
              <a:custGeom>
                <a:avLst/>
                <a:gdLst>
                  <a:gd name="T0" fmla="*/ 30 w 210"/>
                  <a:gd name="T1" fmla="*/ 218 h 256"/>
                  <a:gd name="T2" fmla="*/ 0 w 210"/>
                  <a:gd name="T3" fmla="*/ 204 h 256"/>
                  <a:gd name="T4" fmla="*/ 103 w 210"/>
                  <a:gd name="T5" fmla="*/ 0 h 256"/>
                  <a:gd name="T6" fmla="*/ 129 w 210"/>
                  <a:gd name="T7" fmla="*/ 38 h 256"/>
                  <a:gd name="T8" fmla="*/ 123 w 210"/>
                  <a:gd name="T9" fmla="*/ 153 h 256"/>
                  <a:gd name="T10" fmla="*/ 185 w 210"/>
                  <a:gd name="T11" fmla="*/ 38 h 256"/>
                  <a:gd name="T12" fmla="*/ 210 w 210"/>
                  <a:gd name="T13" fmla="*/ 48 h 256"/>
                  <a:gd name="T14" fmla="*/ 109 w 210"/>
                  <a:gd name="T15" fmla="*/ 256 h 256"/>
                  <a:gd name="T16" fmla="*/ 80 w 210"/>
                  <a:gd name="T17" fmla="*/ 216 h 256"/>
                  <a:gd name="T18" fmla="*/ 90 w 210"/>
                  <a:gd name="T19" fmla="*/ 94 h 256"/>
                  <a:gd name="T20" fmla="*/ 30 w 210"/>
                  <a:gd name="T21" fmla="*/ 21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256">
                    <a:moveTo>
                      <a:pt x="30" y="218"/>
                    </a:moveTo>
                    <a:cubicBezTo>
                      <a:pt x="20" y="214"/>
                      <a:pt x="11" y="210"/>
                      <a:pt x="0" y="204"/>
                    </a:cubicBezTo>
                    <a:cubicBezTo>
                      <a:pt x="35" y="135"/>
                      <a:pt x="69" y="67"/>
                      <a:pt x="103" y="0"/>
                    </a:cubicBezTo>
                    <a:cubicBezTo>
                      <a:pt x="127" y="4"/>
                      <a:pt x="132" y="16"/>
                      <a:pt x="129" y="38"/>
                    </a:cubicBezTo>
                    <a:cubicBezTo>
                      <a:pt x="124" y="76"/>
                      <a:pt x="122" y="113"/>
                      <a:pt x="123" y="153"/>
                    </a:cubicBezTo>
                    <a:cubicBezTo>
                      <a:pt x="143" y="115"/>
                      <a:pt x="164" y="78"/>
                      <a:pt x="185" y="38"/>
                    </a:cubicBezTo>
                    <a:cubicBezTo>
                      <a:pt x="193" y="41"/>
                      <a:pt x="201" y="44"/>
                      <a:pt x="210" y="48"/>
                    </a:cubicBezTo>
                    <a:cubicBezTo>
                      <a:pt x="176" y="118"/>
                      <a:pt x="142" y="187"/>
                      <a:pt x="109" y="256"/>
                    </a:cubicBezTo>
                    <a:cubicBezTo>
                      <a:pt x="77" y="246"/>
                      <a:pt x="77" y="246"/>
                      <a:pt x="80" y="216"/>
                    </a:cubicBezTo>
                    <a:cubicBezTo>
                      <a:pt x="84" y="176"/>
                      <a:pt x="89" y="136"/>
                      <a:pt x="90" y="94"/>
                    </a:cubicBezTo>
                    <a:cubicBezTo>
                      <a:pt x="70" y="135"/>
                      <a:pt x="50" y="176"/>
                      <a:pt x="30" y="2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0" name="Freeform 83"/>
              <p:cNvSpPr/>
              <p:nvPr/>
            </p:nvSpPr>
            <p:spPr bwMode="auto">
              <a:xfrm>
                <a:off x="12772799" y="5489575"/>
                <a:ext cx="433388" cy="757238"/>
              </a:xfrm>
              <a:custGeom>
                <a:avLst/>
                <a:gdLst>
                  <a:gd name="T0" fmla="*/ 137 w 137"/>
                  <a:gd name="T1" fmla="*/ 221 h 240"/>
                  <a:gd name="T2" fmla="*/ 112 w 137"/>
                  <a:gd name="T3" fmla="*/ 226 h 240"/>
                  <a:gd name="T4" fmla="*/ 38 w 137"/>
                  <a:gd name="T5" fmla="*/ 85 h 240"/>
                  <a:gd name="T6" fmla="*/ 35 w 137"/>
                  <a:gd name="T7" fmla="*/ 86 h 240"/>
                  <a:gd name="T8" fmla="*/ 46 w 137"/>
                  <a:gd name="T9" fmla="*/ 237 h 240"/>
                  <a:gd name="T10" fmla="*/ 17 w 137"/>
                  <a:gd name="T11" fmla="*/ 240 h 240"/>
                  <a:gd name="T12" fmla="*/ 0 w 137"/>
                  <a:gd name="T13" fmla="*/ 17 h 240"/>
                  <a:gd name="T14" fmla="*/ 49 w 137"/>
                  <a:gd name="T15" fmla="*/ 37 h 240"/>
                  <a:gd name="T16" fmla="*/ 95 w 137"/>
                  <a:gd name="T17" fmla="*/ 105 h 240"/>
                  <a:gd name="T18" fmla="*/ 86 w 137"/>
                  <a:gd name="T19" fmla="*/ 5 h 240"/>
                  <a:gd name="T20" fmla="*/ 110 w 137"/>
                  <a:gd name="T21" fmla="*/ 0 h 240"/>
                  <a:gd name="T22" fmla="*/ 137 w 137"/>
                  <a:gd name="T23" fmla="*/ 22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240">
                    <a:moveTo>
                      <a:pt x="137" y="221"/>
                    </a:moveTo>
                    <a:cubicBezTo>
                      <a:pt x="127" y="223"/>
                      <a:pt x="120" y="224"/>
                      <a:pt x="112" y="226"/>
                    </a:cubicBezTo>
                    <a:cubicBezTo>
                      <a:pt x="87" y="179"/>
                      <a:pt x="63" y="132"/>
                      <a:pt x="38" y="85"/>
                    </a:cubicBezTo>
                    <a:cubicBezTo>
                      <a:pt x="37" y="85"/>
                      <a:pt x="36" y="86"/>
                      <a:pt x="35" y="86"/>
                    </a:cubicBezTo>
                    <a:cubicBezTo>
                      <a:pt x="39" y="136"/>
                      <a:pt x="42" y="185"/>
                      <a:pt x="46" y="237"/>
                    </a:cubicBezTo>
                    <a:cubicBezTo>
                      <a:pt x="36" y="238"/>
                      <a:pt x="28" y="238"/>
                      <a:pt x="17" y="240"/>
                    </a:cubicBezTo>
                    <a:cubicBezTo>
                      <a:pt x="11" y="164"/>
                      <a:pt x="5" y="91"/>
                      <a:pt x="0" y="17"/>
                    </a:cubicBezTo>
                    <a:cubicBezTo>
                      <a:pt x="33" y="10"/>
                      <a:pt x="33" y="10"/>
                      <a:pt x="49" y="37"/>
                    </a:cubicBezTo>
                    <a:cubicBezTo>
                      <a:pt x="63" y="60"/>
                      <a:pt x="77" y="83"/>
                      <a:pt x="95" y="105"/>
                    </a:cubicBezTo>
                    <a:cubicBezTo>
                      <a:pt x="92" y="72"/>
                      <a:pt x="89" y="39"/>
                      <a:pt x="86" y="5"/>
                    </a:cubicBezTo>
                    <a:cubicBezTo>
                      <a:pt x="94" y="3"/>
                      <a:pt x="101" y="2"/>
                      <a:pt x="110" y="0"/>
                    </a:cubicBezTo>
                    <a:cubicBezTo>
                      <a:pt x="119" y="73"/>
                      <a:pt x="128" y="146"/>
                      <a:pt x="137"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1" name="Freeform 84"/>
              <p:cNvSpPr>
                <a:spLocks noEditPoints="1"/>
              </p:cNvSpPr>
              <p:nvPr/>
            </p:nvSpPr>
            <p:spPr bwMode="auto">
              <a:xfrm>
                <a:off x="14103124" y="4878387"/>
                <a:ext cx="720725" cy="762000"/>
              </a:xfrm>
              <a:custGeom>
                <a:avLst/>
                <a:gdLst>
                  <a:gd name="T0" fmla="*/ 124 w 228"/>
                  <a:gd name="T1" fmla="*/ 122 h 241"/>
                  <a:gd name="T2" fmla="*/ 104 w 228"/>
                  <a:gd name="T3" fmla="*/ 142 h 241"/>
                  <a:gd name="T4" fmla="*/ 158 w 228"/>
                  <a:gd name="T5" fmla="*/ 216 h 241"/>
                  <a:gd name="T6" fmla="*/ 135 w 228"/>
                  <a:gd name="T7" fmla="*/ 241 h 241"/>
                  <a:gd name="T8" fmla="*/ 0 w 228"/>
                  <a:gd name="T9" fmla="*/ 51 h 241"/>
                  <a:gd name="T10" fmla="*/ 49 w 228"/>
                  <a:gd name="T11" fmla="*/ 16 h 241"/>
                  <a:gd name="T12" fmla="*/ 122 w 228"/>
                  <a:gd name="T13" fmla="*/ 15 h 241"/>
                  <a:gd name="T14" fmla="*/ 148 w 228"/>
                  <a:gd name="T15" fmla="*/ 87 h 241"/>
                  <a:gd name="T16" fmla="*/ 159 w 228"/>
                  <a:gd name="T17" fmla="*/ 115 h 241"/>
                  <a:gd name="T18" fmla="*/ 228 w 228"/>
                  <a:gd name="T19" fmla="*/ 169 h 241"/>
                  <a:gd name="T20" fmla="*/ 186 w 228"/>
                  <a:gd name="T21" fmla="*/ 174 h 241"/>
                  <a:gd name="T22" fmla="*/ 124 w 228"/>
                  <a:gd name="T23" fmla="*/ 122 h 241"/>
                  <a:gd name="T24" fmla="*/ 85 w 228"/>
                  <a:gd name="T25" fmla="*/ 113 h 241"/>
                  <a:gd name="T26" fmla="*/ 117 w 228"/>
                  <a:gd name="T27" fmla="*/ 72 h 241"/>
                  <a:gd name="T28" fmla="*/ 90 w 228"/>
                  <a:gd name="T29" fmla="*/ 39 h 241"/>
                  <a:gd name="T30" fmla="*/ 41 w 228"/>
                  <a:gd name="T31" fmla="*/ 55 h 241"/>
                  <a:gd name="T32" fmla="*/ 85 w 228"/>
                  <a:gd name="T33" fmla="*/ 11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241">
                    <a:moveTo>
                      <a:pt x="124" y="122"/>
                    </a:moveTo>
                    <a:cubicBezTo>
                      <a:pt x="116" y="129"/>
                      <a:pt x="111" y="135"/>
                      <a:pt x="104" y="142"/>
                    </a:cubicBezTo>
                    <a:cubicBezTo>
                      <a:pt x="122" y="167"/>
                      <a:pt x="140" y="191"/>
                      <a:pt x="158" y="216"/>
                    </a:cubicBezTo>
                    <a:cubicBezTo>
                      <a:pt x="150" y="225"/>
                      <a:pt x="143" y="232"/>
                      <a:pt x="135" y="241"/>
                    </a:cubicBezTo>
                    <a:cubicBezTo>
                      <a:pt x="90" y="177"/>
                      <a:pt x="46" y="115"/>
                      <a:pt x="0" y="51"/>
                    </a:cubicBezTo>
                    <a:cubicBezTo>
                      <a:pt x="17" y="39"/>
                      <a:pt x="33" y="27"/>
                      <a:pt x="49" y="16"/>
                    </a:cubicBezTo>
                    <a:cubicBezTo>
                      <a:pt x="73" y="1"/>
                      <a:pt x="97" y="0"/>
                      <a:pt x="122" y="15"/>
                    </a:cubicBezTo>
                    <a:cubicBezTo>
                      <a:pt x="150" y="33"/>
                      <a:pt x="153" y="60"/>
                      <a:pt x="148" y="87"/>
                    </a:cubicBezTo>
                    <a:cubicBezTo>
                      <a:pt x="145" y="101"/>
                      <a:pt x="150" y="107"/>
                      <a:pt x="159" y="115"/>
                    </a:cubicBezTo>
                    <a:cubicBezTo>
                      <a:pt x="183" y="132"/>
                      <a:pt x="205" y="151"/>
                      <a:pt x="228" y="169"/>
                    </a:cubicBezTo>
                    <a:cubicBezTo>
                      <a:pt x="208" y="191"/>
                      <a:pt x="208" y="191"/>
                      <a:pt x="186" y="174"/>
                    </a:cubicBezTo>
                    <a:cubicBezTo>
                      <a:pt x="166" y="157"/>
                      <a:pt x="145" y="140"/>
                      <a:pt x="124" y="122"/>
                    </a:cubicBezTo>
                    <a:close/>
                    <a:moveTo>
                      <a:pt x="85" y="113"/>
                    </a:moveTo>
                    <a:cubicBezTo>
                      <a:pt x="102" y="103"/>
                      <a:pt x="118" y="94"/>
                      <a:pt x="117" y="72"/>
                    </a:cubicBezTo>
                    <a:cubicBezTo>
                      <a:pt x="116" y="55"/>
                      <a:pt x="104" y="45"/>
                      <a:pt x="90" y="39"/>
                    </a:cubicBezTo>
                    <a:cubicBezTo>
                      <a:pt x="70" y="30"/>
                      <a:pt x="56" y="40"/>
                      <a:pt x="41" y="55"/>
                    </a:cubicBezTo>
                    <a:cubicBezTo>
                      <a:pt x="55" y="74"/>
                      <a:pt x="69" y="93"/>
                      <a:pt x="85"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2" name="Freeform 85"/>
              <p:cNvSpPr/>
              <p:nvPr/>
            </p:nvSpPr>
            <p:spPr bwMode="auto">
              <a:xfrm>
                <a:off x="9386661" y="3990975"/>
                <a:ext cx="820738" cy="669925"/>
              </a:xfrm>
              <a:custGeom>
                <a:avLst/>
                <a:gdLst>
                  <a:gd name="T0" fmla="*/ 108 w 260"/>
                  <a:gd name="T1" fmla="*/ 81 h 212"/>
                  <a:gd name="T2" fmla="*/ 12 w 260"/>
                  <a:gd name="T3" fmla="*/ 129 h 212"/>
                  <a:gd name="T4" fmla="*/ 0 w 260"/>
                  <a:gd name="T5" fmla="*/ 106 h 212"/>
                  <a:gd name="T6" fmla="*/ 204 w 260"/>
                  <a:gd name="T7" fmla="*/ 0 h 212"/>
                  <a:gd name="T8" fmla="*/ 217 w 260"/>
                  <a:gd name="T9" fmla="*/ 24 h 212"/>
                  <a:gd name="T10" fmla="*/ 131 w 260"/>
                  <a:gd name="T11" fmla="*/ 69 h 212"/>
                  <a:gd name="T12" fmla="*/ 161 w 260"/>
                  <a:gd name="T13" fmla="*/ 126 h 212"/>
                  <a:gd name="T14" fmla="*/ 247 w 260"/>
                  <a:gd name="T15" fmla="*/ 84 h 212"/>
                  <a:gd name="T16" fmla="*/ 260 w 260"/>
                  <a:gd name="T17" fmla="*/ 107 h 212"/>
                  <a:gd name="T18" fmla="*/ 55 w 260"/>
                  <a:gd name="T19" fmla="*/ 212 h 212"/>
                  <a:gd name="T20" fmla="*/ 42 w 260"/>
                  <a:gd name="T21" fmla="*/ 189 h 212"/>
                  <a:gd name="T22" fmla="*/ 138 w 260"/>
                  <a:gd name="T23" fmla="*/ 139 h 212"/>
                  <a:gd name="T24" fmla="*/ 108 w 260"/>
                  <a:gd name="T25" fmla="*/ 8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212">
                    <a:moveTo>
                      <a:pt x="108" y="81"/>
                    </a:moveTo>
                    <a:cubicBezTo>
                      <a:pt x="75" y="97"/>
                      <a:pt x="44" y="113"/>
                      <a:pt x="12" y="129"/>
                    </a:cubicBezTo>
                    <a:cubicBezTo>
                      <a:pt x="8" y="121"/>
                      <a:pt x="4" y="114"/>
                      <a:pt x="0" y="106"/>
                    </a:cubicBezTo>
                    <a:cubicBezTo>
                      <a:pt x="68" y="70"/>
                      <a:pt x="135" y="36"/>
                      <a:pt x="204" y="0"/>
                    </a:cubicBezTo>
                    <a:cubicBezTo>
                      <a:pt x="208" y="9"/>
                      <a:pt x="212" y="16"/>
                      <a:pt x="217" y="24"/>
                    </a:cubicBezTo>
                    <a:cubicBezTo>
                      <a:pt x="188" y="39"/>
                      <a:pt x="160" y="54"/>
                      <a:pt x="131" y="69"/>
                    </a:cubicBezTo>
                    <a:cubicBezTo>
                      <a:pt x="141" y="88"/>
                      <a:pt x="151" y="106"/>
                      <a:pt x="161" y="126"/>
                    </a:cubicBezTo>
                    <a:cubicBezTo>
                      <a:pt x="190" y="112"/>
                      <a:pt x="217" y="99"/>
                      <a:pt x="247" y="84"/>
                    </a:cubicBezTo>
                    <a:cubicBezTo>
                      <a:pt x="251" y="91"/>
                      <a:pt x="255" y="99"/>
                      <a:pt x="260" y="107"/>
                    </a:cubicBezTo>
                    <a:cubicBezTo>
                      <a:pt x="191" y="142"/>
                      <a:pt x="124" y="177"/>
                      <a:pt x="55" y="212"/>
                    </a:cubicBezTo>
                    <a:cubicBezTo>
                      <a:pt x="51" y="205"/>
                      <a:pt x="47" y="198"/>
                      <a:pt x="42" y="189"/>
                    </a:cubicBezTo>
                    <a:cubicBezTo>
                      <a:pt x="74" y="172"/>
                      <a:pt x="105" y="156"/>
                      <a:pt x="138" y="139"/>
                    </a:cubicBezTo>
                    <a:cubicBezTo>
                      <a:pt x="127" y="119"/>
                      <a:pt x="118" y="101"/>
                      <a:pt x="10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3" name="Freeform 86"/>
              <p:cNvSpPr>
                <a:spLocks noEditPoints="1"/>
              </p:cNvSpPr>
              <p:nvPr/>
            </p:nvSpPr>
            <p:spPr bwMode="auto">
              <a:xfrm>
                <a:off x="10480449" y="5126037"/>
                <a:ext cx="615950" cy="741363"/>
              </a:xfrm>
              <a:custGeom>
                <a:avLst/>
                <a:gdLst>
                  <a:gd name="T0" fmla="*/ 0 w 195"/>
                  <a:gd name="T1" fmla="*/ 167 h 235"/>
                  <a:gd name="T2" fmla="*/ 160 w 195"/>
                  <a:gd name="T3" fmla="*/ 0 h 235"/>
                  <a:gd name="T4" fmla="*/ 195 w 195"/>
                  <a:gd name="T5" fmla="*/ 22 h 235"/>
                  <a:gd name="T6" fmla="*/ 107 w 195"/>
                  <a:gd name="T7" fmla="*/ 235 h 235"/>
                  <a:gd name="T8" fmla="*/ 79 w 195"/>
                  <a:gd name="T9" fmla="*/ 219 h 235"/>
                  <a:gd name="T10" fmla="*/ 98 w 195"/>
                  <a:gd name="T11" fmla="*/ 178 h 235"/>
                  <a:gd name="T12" fmla="*/ 90 w 195"/>
                  <a:gd name="T13" fmla="*/ 145 h 235"/>
                  <a:gd name="T14" fmla="*/ 70 w 195"/>
                  <a:gd name="T15" fmla="*/ 131 h 235"/>
                  <a:gd name="T16" fmla="*/ 25 w 195"/>
                  <a:gd name="T17" fmla="*/ 187 h 235"/>
                  <a:gd name="T18" fmla="*/ 0 w 195"/>
                  <a:gd name="T19" fmla="*/ 167 h 235"/>
                  <a:gd name="T20" fmla="*/ 121 w 195"/>
                  <a:gd name="T21" fmla="*/ 127 h 235"/>
                  <a:gd name="T22" fmla="*/ 154 w 195"/>
                  <a:gd name="T23" fmla="*/ 50 h 235"/>
                  <a:gd name="T24" fmla="*/ 95 w 195"/>
                  <a:gd name="T25" fmla="*/ 108 h 235"/>
                  <a:gd name="T26" fmla="*/ 121 w 195"/>
                  <a:gd name="T27" fmla="*/ 1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 h="235">
                    <a:moveTo>
                      <a:pt x="0" y="167"/>
                    </a:moveTo>
                    <a:cubicBezTo>
                      <a:pt x="54" y="111"/>
                      <a:pt x="107" y="56"/>
                      <a:pt x="160" y="0"/>
                    </a:cubicBezTo>
                    <a:cubicBezTo>
                      <a:pt x="173" y="8"/>
                      <a:pt x="183" y="14"/>
                      <a:pt x="195" y="22"/>
                    </a:cubicBezTo>
                    <a:cubicBezTo>
                      <a:pt x="166" y="92"/>
                      <a:pt x="137" y="163"/>
                      <a:pt x="107" y="235"/>
                    </a:cubicBezTo>
                    <a:cubicBezTo>
                      <a:pt x="97" y="230"/>
                      <a:pt x="89" y="225"/>
                      <a:pt x="79" y="219"/>
                    </a:cubicBezTo>
                    <a:cubicBezTo>
                      <a:pt x="85" y="205"/>
                      <a:pt x="90" y="191"/>
                      <a:pt x="98" y="178"/>
                    </a:cubicBezTo>
                    <a:cubicBezTo>
                      <a:pt x="107" y="163"/>
                      <a:pt x="106" y="153"/>
                      <a:pt x="90" y="145"/>
                    </a:cubicBezTo>
                    <a:cubicBezTo>
                      <a:pt x="84" y="142"/>
                      <a:pt x="79" y="137"/>
                      <a:pt x="70" y="131"/>
                    </a:cubicBezTo>
                    <a:cubicBezTo>
                      <a:pt x="55" y="149"/>
                      <a:pt x="40" y="168"/>
                      <a:pt x="25" y="187"/>
                    </a:cubicBezTo>
                    <a:cubicBezTo>
                      <a:pt x="12" y="177"/>
                      <a:pt x="5" y="171"/>
                      <a:pt x="0" y="167"/>
                    </a:cubicBezTo>
                    <a:close/>
                    <a:moveTo>
                      <a:pt x="121" y="127"/>
                    </a:moveTo>
                    <a:cubicBezTo>
                      <a:pt x="132" y="100"/>
                      <a:pt x="143" y="76"/>
                      <a:pt x="154" y="50"/>
                    </a:cubicBezTo>
                    <a:cubicBezTo>
                      <a:pt x="133" y="71"/>
                      <a:pt x="115" y="89"/>
                      <a:pt x="95" y="108"/>
                    </a:cubicBezTo>
                    <a:cubicBezTo>
                      <a:pt x="103" y="114"/>
                      <a:pt x="111" y="119"/>
                      <a:pt x="121"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4" name="Freeform 87"/>
              <p:cNvSpPr/>
              <p:nvPr/>
            </p:nvSpPr>
            <p:spPr bwMode="auto">
              <a:xfrm>
                <a:off x="11399611" y="5441950"/>
                <a:ext cx="520700" cy="785813"/>
              </a:xfrm>
              <a:custGeom>
                <a:avLst/>
                <a:gdLst>
                  <a:gd name="T0" fmla="*/ 110 w 165"/>
                  <a:gd name="T1" fmla="*/ 156 h 249"/>
                  <a:gd name="T2" fmla="*/ 76 w 165"/>
                  <a:gd name="T3" fmla="*/ 143 h 249"/>
                  <a:gd name="T4" fmla="*/ 83 w 165"/>
                  <a:gd name="T5" fmla="*/ 120 h 249"/>
                  <a:gd name="T6" fmla="*/ 141 w 165"/>
                  <a:gd name="T7" fmla="*/ 139 h 249"/>
                  <a:gd name="T8" fmla="*/ 107 w 165"/>
                  <a:gd name="T9" fmla="*/ 249 h 249"/>
                  <a:gd name="T10" fmla="*/ 83 w 165"/>
                  <a:gd name="T11" fmla="*/ 227 h 249"/>
                  <a:gd name="T12" fmla="*/ 11 w 165"/>
                  <a:gd name="T13" fmla="*/ 147 h 249"/>
                  <a:gd name="T14" fmla="*/ 47 w 165"/>
                  <a:gd name="T15" fmla="*/ 47 h 249"/>
                  <a:gd name="T16" fmla="*/ 93 w 165"/>
                  <a:gd name="T17" fmla="*/ 12 h 249"/>
                  <a:gd name="T18" fmla="*/ 162 w 165"/>
                  <a:gd name="T19" fmla="*/ 55 h 249"/>
                  <a:gd name="T20" fmla="*/ 165 w 165"/>
                  <a:gd name="T21" fmla="*/ 93 h 249"/>
                  <a:gd name="T22" fmla="*/ 134 w 165"/>
                  <a:gd name="T23" fmla="*/ 90 h 249"/>
                  <a:gd name="T24" fmla="*/ 134 w 165"/>
                  <a:gd name="T25" fmla="*/ 69 h 249"/>
                  <a:gd name="T26" fmla="*/ 115 w 165"/>
                  <a:gd name="T27" fmla="*/ 38 h 249"/>
                  <a:gd name="T28" fmla="*/ 74 w 165"/>
                  <a:gd name="T29" fmla="*/ 54 h 249"/>
                  <a:gd name="T30" fmla="*/ 38 w 165"/>
                  <a:gd name="T31" fmla="*/ 159 h 249"/>
                  <a:gd name="T32" fmla="*/ 64 w 165"/>
                  <a:gd name="T33" fmla="*/ 205 h 249"/>
                  <a:gd name="T34" fmla="*/ 104 w 165"/>
                  <a:gd name="T35" fmla="*/ 175 h 249"/>
                  <a:gd name="T36" fmla="*/ 110 w 165"/>
                  <a:gd name="T37"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 h="249">
                    <a:moveTo>
                      <a:pt x="110" y="156"/>
                    </a:moveTo>
                    <a:cubicBezTo>
                      <a:pt x="99" y="151"/>
                      <a:pt x="88" y="147"/>
                      <a:pt x="76" y="143"/>
                    </a:cubicBezTo>
                    <a:cubicBezTo>
                      <a:pt x="78" y="136"/>
                      <a:pt x="80" y="129"/>
                      <a:pt x="83" y="120"/>
                    </a:cubicBezTo>
                    <a:cubicBezTo>
                      <a:pt x="102" y="126"/>
                      <a:pt x="121" y="132"/>
                      <a:pt x="141" y="139"/>
                    </a:cubicBezTo>
                    <a:cubicBezTo>
                      <a:pt x="130" y="175"/>
                      <a:pt x="119" y="210"/>
                      <a:pt x="107" y="249"/>
                    </a:cubicBezTo>
                    <a:cubicBezTo>
                      <a:pt x="97" y="241"/>
                      <a:pt x="91" y="234"/>
                      <a:pt x="83" y="227"/>
                    </a:cubicBezTo>
                    <a:cubicBezTo>
                      <a:pt x="36" y="234"/>
                      <a:pt x="0" y="200"/>
                      <a:pt x="11" y="147"/>
                    </a:cubicBezTo>
                    <a:cubicBezTo>
                      <a:pt x="18" y="112"/>
                      <a:pt x="31" y="78"/>
                      <a:pt x="47" y="47"/>
                    </a:cubicBezTo>
                    <a:cubicBezTo>
                      <a:pt x="56" y="31"/>
                      <a:pt x="76" y="18"/>
                      <a:pt x="93" y="12"/>
                    </a:cubicBezTo>
                    <a:cubicBezTo>
                      <a:pt x="127" y="0"/>
                      <a:pt x="154" y="19"/>
                      <a:pt x="162" y="55"/>
                    </a:cubicBezTo>
                    <a:cubicBezTo>
                      <a:pt x="164" y="66"/>
                      <a:pt x="164" y="78"/>
                      <a:pt x="165" y="93"/>
                    </a:cubicBezTo>
                    <a:cubicBezTo>
                      <a:pt x="153" y="92"/>
                      <a:pt x="144" y="91"/>
                      <a:pt x="134" y="90"/>
                    </a:cubicBezTo>
                    <a:cubicBezTo>
                      <a:pt x="134" y="82"/>
                      <a:pt x="134" y="76"/>
                      <a:pt x="134" y="69"/>
                    </a:cubicBezTo>
                    <a:cubicBezTo>
                      <a:pt x="134" y="55"/>
                      <a:pt x="130" y="42"/>
                      <a:pt x="115" y="38"/>
                    </a:cubicBezTo>
                    <a:cubicBezTo>
                      <a:pt x="98" y="34"/>
                      <a:pt x="80" y="38"/>
                      <a:pt x="74" y="54"/>
                    </a:cubicBezTo>
                    <a:cubicBezTo>
                      <a:pt x="60" y="88"/>
                      <a:pt x="48" y="123"/>
                      <a:pt x="38" y="159"/>
                    </a:cubicBezTo>
                    <a:cubicBezTo>
                      <a:pt x="33" y="181"/>
                      <a:pt x="46" y="201"/>
                      <a:pt x="64" y="205"/>
                    </a:cubicBezTo>
                    <a:cubicBezTo>
                      <a:pt x="80" y="210"/>
                      <a:pt x="96" y="198"/>
                      <a:pt x="104" y="175"/>
                    </a:cubicBezTo>
                    <a:cubicBezTo>
                      <a:pt x="107" y="170"/>
                      <a:pt x="108" y="164"/>
                      <a:pt x="11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5" name="Freeform 88"/>
              <p:cNvSpPr/>
              <p:nvPr/>
            </p:nvSpPr>
            <p:spPr bwMode="auto">
              <a:xfrm>
                <a:off x="12312424" y="5551487"/>
                <a:ext cx="412750" cy="714375"/>
              </a:xfrm>
              <a:custGeom>
                <a:avLst/>
                <a:gdLst>
                  <a:gd name="T0" fmla="*/ 1 w 131"/>
                  <a:gd name="T1" fmla="*/ 0 h 226"/>
                  <a:gd name="T2" fmla="*/ 30 w 131"/>
                  <a:gd name="T3" fmla="*/ 0 h 226"/>
                  <a:gd name="T4" fmla="*/ 30 w 131"/>
                  <a:gd name="T5" fmla="*/ 98 h 226"/>
                  <a:gd name="T6" fmla="*/ 28 w 131"/>
                  <a:gd name="T7" fmla="*/ 164 h 226"/>
                  <a:gd name="T8" fmla="*/ 68 w 131"/>
                  <a:gd name="T9" fmla="*/ 199 h 226"/>
                  <a:gd name="T10" fmla="*/ 97 w 131"/>
                  <a:gd name="T11" fmla="*/ 163 h 226"/>
                  <a:gd name="T12" fmla="*/ 102 w 131"/>
                  <a:gd name="T13" fmla="*/ 15 h 226"/>
                  <a:gd name="T14" fmla="*/ 103 w 131"/>
                  <a:gd name="T15" fmla="*/ 4 h 226"/>
                  <a:gd name="T16" fmla="*/ 131 w 131"/>
                  <a:gd name="T17" fmla="*/ 4 h 226"/>
                  <a:gd name="T18" fmla="*/ 123 w 131"/>
                  <a:gd name="T19" fmla="*/ 176 h 226"/>
                  <a:gd name="T20" fmla="*/ 64 w 131"/>
                  <a:gd name="T21" fmla="*/ 226 h 226"/>
                  <a:gd name="T22" fmla="*/ 1 w 131"/>
                  <a:gd name="T23" fmla="*/ 172 h 226"/>
                  <a:gd name="T24" fmla="*/ 1 w 131"/>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26">
                    <a:moveTo>
                      <a:pt x="1" y="0"/>
                    </a:moveTo>
                    <a:cubicBezTo>
                      <a:pt x="14" y="0"/>
                      <a:pt x="22" y="0"/>
                      <a:pt x="30" y="0"/>
                    </a:cubicBezTo>
                    <a:cubicBezTo>
                      <a:pt x="30" y="33"/>
                      <a:pt x="30" y="66"/>
                      <a:pt x="30" y="98"/>
                    </a:cubicBezTo>
                    <a:cubicBezTo>
                      <a:pt x="30" y="120"/>
                      <a:pt x="28" y="142"/>
                      <a:pt x="28" y="164"/>
                    </a:cubicBezTo>
                    <a:cubicBezTo>
                      <a:pt x="28" y="189"/>
                      <a:pt x="44" y="201"/>
                      <a:pt x="68" y="199"/>
                    </a:cubicBezTo>
                    <a:cubicBezTo>
                      <a:pt x="86" y="197"/>
                      <a:pt x="96" y="186"/>
                      <a:pt x="97" y="163"/>
                    </a:cubicBezTo>
                    <a:cubicBezTo>
                      <a:pt x="99" y="114"/>
                      <a:pt x="100" y="65"/>
                      <a:pt x="102" y="15"/>
                    </a:cubicBezTo>
                    <a:cubicBezTo>
                      <a:pt x="102" y="12"/>
                      <a:pt x="103" y="9"/>
                      <a:pt x="103" y="4"/>
                    </a:cubicBezTo>
                    <a:cubicBezTo>
                      <a:pt x="112" y="4"/>
                      <a:pt x="121" y="4"/>
                      <a:pt x="131" y="4"/>
                    </a:cubicBezTo>
                    <a:cubicBezTo>
                      <a:pt x="129" y="62"/>
                      <a:pt x="127" y="119"/>
                      <a:pt x="123" y="176"/>
                    </a:cubicBezTo>
                    <a:cubicBezTo>
                      <a:pt x="121" y="206"/>
                      <a:pt x="95" y="226"/>
                      <a:pt x="64" y="226"/>
                    </a:cubicBezTo>
                    <a:cubicBezTo>
                      <a:pt x="28" y="225"/>
                      <a:pt x="2" y="205"/>
                      <a:pt x="1" y="172"/>
                    </a:cubicBezTo>
                    <a:cubicBezTo>
                      <a:pt x="0" y="115"/>
                      <a:pt x="1" y="58"/>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6" name="Freeform 89"/>
              <p:cNvSpPr/>
              <p:nvPr/>
            </p:nvSpPr>
            <p:spPr bwMode="auto">
              <a:xfrm>
                <a:off x="9635899" y="4373562"/>
                <a:ext cx="825500" cy="698500"/>
              </a:xfrm>
              <a:custGeom>
                <a:avLst/>
                <a:gdLst>
                  <a:gd name="T0" fmla="*/ 192 w 261"/>
                  <a:gd name="T1" fmla="*/ 0 h 221"/>
                  <a:gd name="T2" fmla="*/ 261 w 261"/>
                  <a:gd name="T3" fmla="*/ 96 h 221"/>
                  <a:gd name="T4" fmla="*/ 240 w 261"/>
                  <a:gd name="T5" fmla="*/ 110 h 221"/>
                  <a:gd name="T6" fmla="*/ 196 w 261"/>
                  <a:gd name="T7" fmla="*/ 49 h 221"/>
                  <a:gd name="T8" fmla="*/ 175 w 261"/>
                  <a:gd name="T9" fmla="*/ 44 h 221"/>
                  <a:gd name="T10" fmla="*/ 128 w 261"/>
                  <a:gd name="T11" fmla="*/ 73 h 221"/>
                  <a:gd name="T12" fmla="*/ 175 w 261"/>
                  <a:gd name="T13" fmla="*/ 140 h 221"/>
                  <a:gd name="T14" fmla="*/ 156 w 261"/>
                  <a:gd name="T15" fmla="*/ 155 h 221"/>
                  <a:gd name="T16" fmla="*/ 106 w 261"/>
                  <a:gd name="T17" fmla="*/ 87 h 221"/>
                  <a:gd name="T18" fmla="*/ 38 w 261"/>
                  <a:gd name="T19" fmla="*/ 129 h 221"/>
                  <a:gd name="T20" fmla="*/ 93 w 261"/>
                  <a:gd name="T21" fmla="*/ 207 h 221"/>
                  <a:gd name="T22" fmla="*/ 73 w 261"/>
                  <a:gd name="T23" fmla="*/ 221 h 221"/>
                  <a:gd name="T24" fmla="*/ 0 w 261"/>
                  <a:gd name="T25" fmla="*/ 120 h 221"/>
                  <a:gd name="T26" fmla="*/ 192 w 261"/>
                  <a:gd name="T2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221">
                    <a:moveTo>
                      <a:pt x="192" y="0"/>
                    </a:moveTo>
                    <a:cubicBezTo>
                      <a:pt x="215" y="32"/>
                      <a:pt x="237" y="63"/>
                      <a:pt x="261" y="96"/>
                    </a:cubicBezTo>
                    <a:cubicBezTo>
                      <a:pt x="254" y="101"/>
                      <a:pt x="248" y="105"/>
                      <a:pt x="240" y="110"/>
                    </a:cubicBezTo>
                    <a:cubicBezTo>
                      <a:pt x="225" y="89"/>
                      <a:pt x="210" y="69"/>
                      <a:pt x="196" y="49"/>
                    </a:cubicBezTo>
                    <a:cubicBezTo>
                      <a:pt x="190" y="39"/>
                      <a:pt x="184" y="38"/>
                      <a:pt x="175" y="44"/>
                    </a:cubicBezTo>
                    <a:cubicBezTo>
                      <a:pt x="160" y="54"/>
                      <a:pt x="145" y="63"/>
                      <a:pt x="128" y="73"/>
                    </a:cubicBezTo>
                    <a:cubicBezTo>
                      <a:pt x="144" y="96"/>
                      <a:pt x="159" y="117"/>
                      <a:pt x="175" y="140"/>
                    </a:cubicBezTo>
                    <a:cubicBezTo>
                      <a:pt x="169" y="145"/>
                      <a:pt x="164" y="149"/>
                      <a:pt x="156" y="155"/>
                    </a:cubicBezTo>
                    <a:cubicBezTo>
                      <a:pt x="139" y="132"/>
                      <a:pt x="122" y="109"/>
                      <a:pt x="106" y="87"/>
                    </a:cubicBezTo>
                    <a:cubicBezTo>
                      <a:pt x="83" y="101"/>
                      <a:pt x="62" y="114"/>
                      <a:pt x="38" y="129"/>
                    </a:cubicBezTo>
                    <a:cubicBezTo>
                      <a:pt x="56" y="154"/>
                      <a:pt x="74" y="180"/>
                      <a:pt x="93" y="207"/>
                    </a:cubicBezTo>
                    <a:cubicBezTo>
                      <a:pt x="87" y="211"/>
                      <a:pt x="81" y="216"/>
                      <a:pt x="73" y="221"/>
                    </a:cubicBezTo>
                    <a:cubicBezTo>
                      <a:pt x="49" y="188"/>
                      <a:pt x="25" y="155"/>
                      <a:pt x="0" y="120"/>
                    </a:cubicBezTo>
                    <a:cubicBezTo>
                      <a:pt x="64" y="80"/>
                      <a:pt x="128" y="40"/>
                      <a:pt x="1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7" name="Freeform 90"/>
              <p:cNvSpPr/>
              <p:nvPr/>
            </p:nvSpPr>
            <p:spPr bwMode="auto">
              <a:xfrm>
                <a:off x="13347474" y="5267325"/>
                <a:ext cx="487363" cy="777875"/>
              </a:xfrm>
              <a:custGeom>
                <a:avLst/>
                <a:gdLst>
                  <a:gd name="T0" fmla="*/ 117 w 154"/>
                  <a:gd name="T1" fmla="*/ 0 h 246"/>
                  <a:gd name="T2" fmla="*/ 135 w 154"/>
                  <a:gd name="T3" fmla="*/ 115 h 246"/>
                  <a:gd name="T4" fmla="*/ 149 w 154"/>
                  <a:gd name="T5" fmla="*/ 208 h 246"/>
                  <a:gd name="T6" fmla="*/ 124 w 154"/>
                  <a:gd name="T7" fmla="*/ 246 h 246"/>
                  <a:gd name="T8" fmla="*/ 0 w 154"/>
                  <a:gd name="T9" fmla="*/ 48 h 246"/>
                  <a:gd name="T10" fmla="*/ 27 w 154"/>
                  <a:gd name="T11" fmla="*/ 36 h 246"/>
                  <a:gd name="T12" fmla="*/ 108 w 154"/>
                  <a:gd name="T13" fmla="*/ 162 h 246"/>
                  <a:gd name="T14" fmla="*/ 112 w 154"/>
                  <a:gd name="T15" fmla="*/ 160 h 246"/>
                  <a:gd name="T16" fmla="*/ 99 w 154"/>
                  <a:gd name="T17" fmla="*/ 70 h 246"/>
                  <a:gd name="T18" fmla="*/ 92 w 154"/>
                  <a:gd name="T19" fmla="*/ 28 h 246"/>
                  <a:gd name="T20" fmla="*/ 117 w 154"/>
                  <a:gd name="T2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46">
                    <a:moveTo>
                      <a:pt x="117" y="0"/>
                    </a:moveTo>
                    <a:cubicBezTo>
                      <a:pt x="123" y="39"/>
                      <a:pt x="129" y="77"/>
                      <a:pt x="135" y="115"/>
                    </a:cubicBezTo>
                    <a:cubicBezTo>
                      <a:pt x="140" y="146"/>
                      <a:pt x="144" y="177"/>
                      <a:pt x="149" y="208"/>
                    </a:cubicBezTo>
                    <a:cubicBezTo>
                      <a:pt x="153" y="236"/>
                      <a:pt x="154" y="236"/>
                      <a:pt x="124" y="246"/>
                    </a:cubicBezTo>
                    <a:cubicBezTo>
                      <a:pt x="83" y="181"/>
                      <a:pt x="42" y="115"/>
                      <a:pt x="0" y="48"/>
                    </a:cubicBezTo>
                    <a:cubicBezTo>
                      <a:pt x="9" y="44"/>
                      <a:pt x="17" y="40"/>
                      <a:pt x="27" y="36"/>
                    </a:cubicBezTo>
                    <a:cubicBezTo>
                      <a:pt x="54" y="78"/>
                      <a:pt x="81" y="120"/>
                      <a:pt x="108" y="162"/>
                    </a:cubicBezTo>
                    <a:cubicBezTo>
                      <a:pt x="109" y="161"/>
                      <a:pt x="111" y="161"/>
                      <a:pt x="112" y="160"/>
                    </a:cubicBezTo>
                    <a:cubicBezTo>
                      <a:pt x="108" y="130"/>
                      <a:pt x="103" y="100"/>
                      <a:pt x="99" y="70"/>
                    </a:cubicBezTo>
                    <a:cubicBezTo>
                      <a:pt x="97" y="56"/>
                      <a:pt x="94" y="42"/>
                      <a:pt x="92" y="28"/>
                    </a:cubicBezTo>
                    <a:cubicBezTo>
                      <a:pt x="90" y="7"/>
                      <a:pt x="91" y="7"/>
                      <a:pt x="1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8" name="Freeform 91"/>
              <p:cNvSpPr/>
              <p:nvPr/>
            </p:nvSpPr>
            <p:spPr bwMode="auto">
              <a:xfrm>
                <a:off x="11237686" y="209550"/>
                <a:ext cx="533400" cy="842963"/>
              </a:xfrm>
              <a:custGeom>
                <a:avLst/>
                <a:gdLst>
                  <a:gd name="T0" fmla="*/ 169 w 169"/>
                  <a:gd name="T1" fmla="*/ 10 h 267"/>
                  <a:gd name="T2" fmla="*/ 164 w 169"/>
                  <a:gd name="T3" fmla="*/ 22 h 267"/>
                  <a:gd name="T4" fmla="*/ 144 w 169"/>
                  <a:gd name="T5" fmla="*/ 89 h 267"/>
                  <a:gd name="T6" fmla="*/ 121 w 169"/>
                  <a:gd name="T7" fmla="*/ 163 h 267"/>
                  <a:gd name="T8" fmla="*/ 94 w 169"/>
                  <a:gd name="T9" fmla="*/ 233 h 267"/>
                  <a:gd name="T10" fmla="*/ 47 w 169"/>
                  <a:gd name="T11" fmla="*/ 252 h 267"/>
                  <a:gd name="T12" fmla="*/ 34 w 169"/>
                  <a:gd name="T13" fmla="*/ 188 h 267"/>
                  <a:gd name="T14" fmla="*/ 100 w 169"/>
                  <a:gd name="T15" fmla="*/ 98 h 267"/>
                  <a:gd name="T16" fmla="*/ 141 w 169"/>
                  <a:gd name="T17" fmla="*/ 11 h 267"/>
                  <a:gd name="T18" fmla="*/ 157 w 169"/>
                  <a:gd name="T19" fmla="*/ 0 h 267"/>
                  <a:gd name="T20" fmla="*/ 169 w 169"/>
                  <a:gd name="T21" fmla="*/ 1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267">
                    <a:moveTo>
                      <a:pt x="169" y="10"/>
                    </a:moveTo>
                    <a:cubicBezTo>
                      <a:pt x="166" y="16"/>
                      <a:pt x="165" y="19"/>
                      <a:pt x="164" y="22"/>
                    </a:cubicBezTo>
                    <a:cubicBezTo>
                      <a:pt x="157" y="44"/>
                      <a:pt x="150" y="67"/>
                      <a:pt x="144" y="89"/>
                    </a:cubicBezTo>
                    <a:cubicBezTo>
                      <a:pt x="136" y="114"/>
                      <a:pt x="129" y="139"/>
                      <a:pt x="121" y="163"/>
                    </a:cubicBezTo>
                    <a:cubicBezTo>
                      <a:pt x="113" y="187"/>
                      <a:pt x="103" y="210"/>
                      <a:pt x="94" y="233"/>
                    </a:cubicBezTo>
                    <a:cubicBezTo>
                      <a:pt x="84" y="261"/>
                      <a:pt x="72" y="267"/>
                      <a:pt x="47" y="252"/>
                    </a:cubicBezTo>
                    <a:cubicBezTo>
                      <a:pt x="9" y="228"/>
                      <a:pt x="0" y="230"/>
                      <a:pt x="34" y="188"/>
                    </a:cubicBezTo>
                    <a:cubicBezTo>
                      <a:pt x="57" y="159"/>
                      <a:pt x="81" y="130"/>
                      <a:pt x="100" y="98"/>
                    </a:cubicBezTo>
                    <a:cubicBezTo>
                      <a:pt x="117" y="71"/>
                      <a:pt x="127" y="40"/>
                      <a:pt x="141" y="11"/>
                    </a:cubicBezTo>
                    <a:cubicBezTo>
                      <a:pt x="144" y="6"/>
                      <a:pt x="151" y="1"/>
                      <a:pt x="157" y="0"/>
                    </a:cubicBezTo>
                    <a:cubicBezTo>
                      <a:pt x="160" y="0"/>
                      <a:pt x="165" y="7"/>
                      <a:pt x="16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9" name="Freeform 92"/>
              <p:cNvSpPr/>
              <p:nvPr/>
            </p:nvSpPr>
            <p:spPr bwMode="auto">
              <a:xfrm>
                <a:off x="14469836" y="4581525"/>
                <a:ext cx="693738" cy="644525"/>
              </a:xfrm>
              <a:custGeom>
                <a:avLst/>
                <a:gdLst>
                  <a:gd name="T0" fmla="*/ 116 w 220"/>
                  <a:gd name="T1" fmla="*/ 190 h 204"/>
                  <a:gd name="T2" fmla="*/ 126 w 220"/>
                  <a:gd name="T3" fmla="*/ 168 h 204"/>
                  <a:gd name="T4" fmla="*/ 154 w 220"/>
                  <a:gd name="T5" fmla="*/ 170 h 204"/>
                  <a:gd name="T6" fmla="*/ 188 w 220"/>
                  <a:gd name="T7" fmla="*/ 138 h 204"/>
                  <a:gd name="T8" fmla="*/ 158 w 220"/>
                  <a:gd name="T9" fmla="*/ 102 h 204"/>
                  <a:gd name="T10" fmla="*/ 105 w 220"/>
                  <a:gd name="T11" fmla="*/ 112 h 204"/>
                  <a:gd name="T12" fmla="*/ 63 w 220"/>
                  <a:gd name="T13" fmla="*/ 124 h 204"/>
                  <a:gd name="T14" fmla="*/ 9 w 220"/>
                  <a:gd name="T15" fmla="*/ 86 h 204"/>
                  <a:gd name="T16" fmla="*/ 28 w 220"/>
                  <a:gd name="T17" fmla="*/ 13 h 204"/>
                  <a:gd name="T18" fmla="*/ 97 w 220"/>
                  <a:gd name="T19" fmla="*/ 13 h 204"/>
                  <a:gd name="T20" fmla="*/ 87 w 220"/>
                  <a:gd name="T21" fmla="*/ 35 h 204"/>
                  <a:gd name="T22" fmla="*/ 63 w 220"/>
                  <a:gd name="T23" fmla="*/ 33 h 204"/>
                  <a:gd name="T24" fmla="*/ 32 w 220"/>
                  <a:gd name="T25" fmla="*/ 65 h 204"/>
                  <a:gd name="T26" fmla="*/ 65 w 220"/>
                  <a:gd name="T27" fmla="*/ 94 h 204"/>
                  <a:gd name="T28" fmla="*/ 109 w 220"/>
                  <a:gd name="T29" fmla="*/ 77 h 204"/>
                  <a:gd name="T30" fmla="*/ 213 w 220"/>
                  <a:gd name="T31" fmla="*/ 120 h 204"/>
                  <a:gd name="T32" fmla="*/ 189 w 220"/>
                  <a:gd name="T33" fmla="*/ 187 h 204"/>
                  <a:gd name="T34" fmla="*/ 116 w 220"/>
                  <a:gd name="T35" fmla="*/ 19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204">
                    <a:moveTo>
                      <a:pt x="116" y="190"/>
                    </a:moveTo>
                    <a:cubicBezTo>
                      <a:pt x="120" y="182"/>
                      <a:pt x="123" y="175"/>
                      <a:pt x="126" y="168"/>
                    </a:cubicBezTo>
                    <a:cubicBezTo>
                      <a:pt x="135" y="169"/>
                      <a:pt x="145" y="171"/>
                      <a:pt x="154" y="170"/>
                    </a:cubicBezTo>
                    <a:cubicBezTo>
                      <a:pt x="173" y="170"/>
                      <a:pt x="187" y="156"/>
                      <a:pt x="188" y="138"/>
                    </a:cubicBezTo>
                    <a:cubicBezTo>
                      <a:pt x="188" y="120"/>
                      <a:pt x="176" y="101"/>
                      <a:pt x="158" y="102"/>
                    </a:cubicBezTo>
                    <a:cubicBezTo>
                      <a:pt x="140" y="102"/>
                      <a:pt x="122" y="108"/>
                      <a:pt x="105" y="112"/>
                    </a:cubicBezTo>
                    <a:cubicBezTo>
                      <a:pt x="91" y="116"/>
                      <a:pt x="77" y="123"/>
                      <a:pt x="63" y="124"/>
                    </a:cubicBezTo>
                    <a:cubicBezTo>
                      <a:pt x="35" y="125"/>
                      <a:pt x="18" y="111"/>
                      <a:pt x="9" y="86"/>
                    </a:cubicBezTo>
                    <a:cubicBezTo>
                      <a:pt x="0" y="59"/>
                      <a:pt x="8" y="29"/>
                      <a:pt x="28" y="13"/>
                    </a:cubicBezTo>
                    <a:cubicBezTo>
                      <a:pt x="44" y="0"/>
                      <a:pt x="74" y="0"/>
                      <a:pt x="97" y="13"/>
                    </a:cubicBezTo>
                    <a:cubicBezTo>
                      <a:pt x="94" y="20"/>
                      <a:pt x="91" y="27"/>
                      <a:pt x="87" y="35"/>
                    </a:cubicBezTo>
                    <a:cubicBezTo>
                      <a:pt x="79" y="34"/>
                      <a:pt x="71" y="33"/>
                      <a:pt x="63" y="33"/>
                    </a:cubicBezTo>
                    <a:cubicBezTo>
                      <a:pt x="41" y="33"/>
                      <a:pt x="30" y="44"/>
                      <a:pt x="32" y="65"/>
                    </a:cubicBezTo>
                    <a:cubicBezTo>
                      <a:pt x="33" y="86"/>
                      <a:pt x="44" y="97"/>
                      <a:pt x="65" y="94"/>
                    </a:cubicBezTo>
                    <a:cubicBezTo>
                      <a:pt x="80" y="91"/>
                      <a:pt x="95" y="84"/>
                      <a:pt x="109" y="77"/>
                    </a:cubicBezTo>
                    <a:cubicBezTo>
                      <a:pt x="152" y="57"/>
                      <a:pt x="202" y="77"/>
                      <a:pt x="213" y="120"/>
                    </a:cubicBezTo>
                    <a:cubicBezTo>
                      <a:pt x="220" y="146"/>
                      <a:pt x="210" y="171"/>
                      <a:pt x="189" y="187"/>
                    </a:cubicBezTo>
                    <a:cubicBezTo>
                      <a:pt x="168" y="203"/>
                      <a:pt x="141" y="204"/>
                      <a:pt x="116"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0" name="Freeform 93"/>
              <p:cNvSpPr/>
              <p:nvPr/>
            </p:nvSpPr>
            <p:spPr bwMode="auto">
              <a:xfrm>
                <a:off x="13752286" y="5072062"/>
                <a:ext cx="695325" cy="788988"/>
              </a:xfrm>
              <a:custGeom>
                <a:avLst/>
                <a:gdLst>
                  <a:gd name="T0" fmla="*/ 208 w 220"/>
                  <a:gd name="T1" fmla="*/ 171 h 250"/>
                  <a:gd name="T2" fmla="*/ 220 w 220"/>
                  <a:gd name="T3" fmla="*/ 194 h 250"/>
                  <a:gd name="T4" fmla="*/ 115 w 220"/>
                  <a:gd name="T5" fmla="*/ 250 h 250"/>
                  <a:gd name="T6" fmla="*/ 0 w 220"/>
                  <a:gd name="T7" fmla="*/ 53 h 250"/>
                  <a:gd name="T8" fmla="*/ 99 w 220"/>
                  <a:gd name="T9" fmla="*/ 0 h 250"/>
                  <a:gd name="T10" fmla="*/ 113 w 220"/>
                  <a:gd name="T11" fmla="*/ 21 h 250"/>
                  <a:gd name="T12" fmla="*/ 37 w 220"/>
                  <a:gd name="T13" fmla="*/ 63 h 250"/>
                  <a:gd name="T14" fmla="*/ 72 w 220"/>
                  <a:gd name="T15" fmla="*/ 123 h 250"/>
                  <a:gd name="T16" fmla="*/ 142 w 220"/>
                  <a:gd name="T17" fmla="*/ 86 h 250"/>
                  <a:gd name="T18" fmla="*/ 155 w 220"/>
                  <a:gd name="T19" fmla="*/ 108 h 250"/>
                  <a:gd name="T20" fmla="*/ 86 w 220"/>
                  <a:gd name="T21" fmla="*/ 145 h 250"/>
                  <a:gd name="T22" fmla="*/ 125 w 220"/>
                  <a:gd name="T23" fmla="*/ 215 h 250"/>
                  <a:gd name="T24" fmla="*/ 208 w 220"/>
                  <a:gd name="T25" fmla="*/ 17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50">
                    <a:moveTo>
                      <a:pt x="208" y="171"/>
                    </a:moveTo>
                    <a:cubicBezTo>
                      <a:pt x="212" y="179"/>
                      <a:pt x="216" y="186"/>
                      <a:pt x="220" y="194"/>
                    </a:cubicBezTo>
                    <a:cubicBezTo>
                      <a:pt x="185" y="212"/>
                      <a:pt x="151" y="231"/>
                      <a:pt x="115" y="250"/>
                    </a:cubicBezTo>
                    <a:cubicBezTo>
                      <a:pt x="77" y="184"/>
                      <a:pt x="39" y="119"/>
                      <a:pt x="0" y="53"/>
                    </a:cubicBezTo>
                    <a:cubicBezTo>
                      <a:pt x="33" y="35"/>
                      <a:pt x="66" y="18"/>
                      <a:pt x="99" y="0"/>
                    </a:cubicBezTo>
                    <a:cubicBezTo>
                      <a:pt x="104" y="6"/>
                      <a:pt x="108" y="13"/>
                      <a:pt x="113" y="21"/>
                    </a:cubicBezTo>
                    <a:cubicBezTo>
                      <a:pt x="88" y="35"/>
                      <a:pt x="64" y="48"/>
                      <a:pt x="37" y="63"/>
                    </a:cubicBezTo>
                    <a:cubicBezTo>
                      <a:pt x="49" y="83"/>
                      <a:pt x="60" y="102"/>
                      <a:pt x="72" y="123"/>
                    </a:cubicBezTo>
                    <a:cubicBezTo>
                      <a:pt x="96" y="111"/>
                      <a:pt x="118" y="99"/>
                      <a:pt x="142" y="86"/>
                    </a:cubicBezTo>
                    <a:cubicBezTo>
                      <a:pt x="146" y="93"/>
                      <a:pt x="150" y="100"/>
                      <a:pt x="155" y="108"/>
                    </a:cubicBezTo>
                    <a:cubicBezTo>
                      <a:pt x="131" y="120"/>
                      <a:pt x="109" y="132"/>
                      <a:pt x="86" y="145"/>
                    </a:cubicBezTo>
                    <a:cubicBezTo>
                      <a:pt x="99" y="168"/>
                      <a:pt x="111" y="190"/>
                      <a:pt x="125" y="215"/>
                    </a:cubicBezTo>
                    <a:cubicBezTo>
                      <a:pt x="152" y="201"/>
                      <a:pt x="179" y="187"/>
                      <a:pt x="208"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1" name="Freeform 94"/>
              <p:cNvSpPr/>
              <p:nvPr/>
            </p:nvSpPr>
            <p:spPr bwMode="auto">
              <a:xfrm>
                <a:off x="9172349" y="3549650"/>
                <a:ext cx="827088" cy="603250"/>
              </a:xfrm>
              <a:custGeom>
                <a:avLst/>
                <a:gdLst>
                  <a:gd name="T0" fmla="*/ 198 w 262"/>
                  <a:gd name="T1" fmla="*/ 10 h 191"/>
                  <a:gd name="T2" fmla="*/ 221 w 262"/>
                  <a:gd name="T3" fmla="*/ 0 h 191"/>
                  <a:gd name="T4" fmla="*/ 262 w 262"/>
                  <a:gd name="T5" fmla="*/ 108 h 191"/>
                  <a:gd name="T6" fmla="*/ 207 w 262"/>
                  <a:gd name="T7" fmla="*/ 114 h 191"/>
                  <a:gd name="T8" fmla="*/ 35 w 262"/>
                  <a:gd name="T9" fmla="*/ 88 h 191"/>
                  <a:gd name="T10" fmla="*/ 69 w 262"/>
                  <a:gd name="T11" fmla="*/ 180 h 191"/>
                  <a:gd name="T12" fmla="*/ 46 w 262"/>
                  <a:gd name="T13" fmla="*/ 191 h 191"/>
                  <a:gd name="T14" fmla="*/ 0 w 262"/>
                  <a:gd name="T15" fmla="*/ 69 h 191"/>
                  <a:gd name="T16" fmla="*/ 39 w 262"/>
                  <a:gd name="T17" fmla="*/ 65 h 191"/>
                  <a:gd name="T18" fmla="*/ 214 w 262"/>
                  <a:gd name="T19" fmla="*/ 91 h 191"/>
                  <a:gd name="T20" fmla="*/ 228 w 262"/>
                  <a:gd name="T21" fmla="*/ 92 h 191"/>
                  <a:gd name="T22" fmla="*/ 198 w 262"/>
                  <a:gd name="T23" fmla="*/ 1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91">
                    <a:moveTo>
                      <a:pt x="198" y="10"/>
                    </a:moveTo>
                    <a:cubicBezTo>
                      <a:pt x="205" y="7"/>
                      <a:pt x="212" y="4"/>
                      <a:pt x="221" y="0"/>
                    </a:cubicBezTo>
                    <a:cubicBezTo>
                      <a:pt x="235" y="37"/>
                      <a:pt x="248" y="72"/>
                      <a:pt x="262" y="108"/>
                    </a:cubicBezTo>
                    <a:cubicBezTo>
                      <a:pt x="245" y="123"/>
                      <a:pt x="225" y="117"/>
                      <a:pt x="207" y="114"/>
                    </a:cubicBezTo>
                    <a:cubicBezTo>
                      <a:pt x="151" y="106"/>
                      <a:pt x="95" y="97"/>
                      <a:pt x="35" y="88"/>
                    </a:cubicBezTo>
                    <a:cubicBezTo>
                      <a:pt x="47" y="121"/>
                      <a:pt x="58" y="150"/>
                      <a:pt x="69" y="180"/>
                    </a:cubicBezTo>
                    <a:cubicBezTo>
                      <a:pt x="62" y="183"/>
                      <a:pt x="55" y="186"/>
                      <a:pt x="46" y="191"/>
                    </a:cubicBezTo>
                    <a:cubicBezTo>
                      <a:pt x="31" y="151"/>
                      <a:pt x="16" y="112"/>
                      <a:pt x="0" y="69"/>
                    </a:cubicBezTo>
                    <a:cubicBezTo>
                      <a:pt x="14" y="67"/>
                      <a:pt x="27" y="63"/>
                      <a:pt x="39" y="65"/>
                    </a:cubicBezTo>
                    <a:cubicBezTo>
                      <a:pt x="97" y="73"/>
                      <a:pt x="156" y="82"/>
                      <a:pt x="214" y="91"/>
                    </a:cubicBezTo>
                    <a:cubicBezTo>
                      <a:pt x="217" y="92"/>
                      <a:pt x="221" y="92"/>
                      <a:pt x="228" y="92"/>
                    </a:cubicBezTo>
                    <a:cubicBezTo>
                      <a:pt x="217" y="64"/>
                      <a:pt x="208" y="37"/>
                      <a:pt x="19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2" name="Freeform 95"/>
              <p:cNvSpPr/>
              <p:nvPr/>
            </p:nvSpPr>
            <p:spPr bwMode="auto">
              <a:xfrm>
                <a:off x="15009586" y="3498850"/>
                <a:ext cx="749300" cy="492125"/>
              </a:xfrm>
              <a:custGeom>
                <a:avLst/>
                <a:gdLst>
                  <a:gd name="T0" fmla="*/ 1 w 237"/>
                  <a:gd name="T1" fmla="*/ 123 h 156"/>
                  <a:gd name="T2" fmla="*/ 27 w 237"/>
                  <a:gd name="T3" fmla="*/ 100 h 156"/>
                  <a:gd name="T4" fmla="*/ 107 w 237"/>
                  <a:gd name="T5" fmla="*/ 101 h 156"/>
                  <a:gd name="T6" fmla="*/ 114 w 237"/>
                  <a:gd name="T7" fmla="*/ 98 h 156"/>
                  <a:gd name="T8" fmla="*/ 57 w 237"/>
                  <a:gd name="T9" fmla="*/ 45 h 156"/>
                  <a:gd name="T10" fmla="*/ 50 w 237"/>
                  <a:gd name="T11" fmla="*/ 0 h 156"/>
                  <a:gd name="T12" fmla="*/ 237 w 237"/>
                  <a:gd name="T13" fmla="*/ 128 h 156"/>
                  <a:gd name="T14" fmla="*/ 226 w 237"/>
                  <a:gd name="T15" fmla="*/ 156 h 156"/>
                  <a:gd name="T16" fmla="*/ 1 w 237"/>
                  <a:gd name="T17"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56">
                    <a:moveTo>
                      <a:pt x="1" y="123"/>
                    </a:moveTo>
                    <a:cubicBezTo>
                      <a:pt x="0" y="104"/>
                      <a:pt x="9" y="99"/>
                      <a:pt x="27" y="100"/>
                    </a:cubicBezTo>
                    <a:cubicBezTo>
                      <a:pt x="53" y="102"/>
                      <a:pt x="80" y="101"/>
                      <a:pt x="107" y="101"/>
                    </a:cubicBezTo>
                    <a:cubicBezTo>
                      <a:pt x="108" y="101"/>
                      <a:pt x="109" y="100"/>
                      <a:pt x="114" y="98"/>
                    </a:cubicBezTo>
                    <a:cubicBezTo>
                      <a:pt x="94" y="80"/>
                      <a:pt x="76" y="63"/>
                      <a:pt x="57" y="45"/>
                    </a:cubicBezTo>
                    <a:cubicBezTo>
                      <a:pt x="38" y="27"/>
                      <a:pt x="38" y="27"/>
                      <a:pt x="50" y="0"/>
                    </a:cubicBezTo>
                    <a:cubicBezTo>
                      <a:pt x="110" y="47"/>
                      <a:pt x="157" y="112"/>
                      <a:pt x="237" y="128"/>
                    </a:cubicBezTo>
                    <a:cubicBezTo>
                      <a:pt x="233" y="138"/>
                      <a:pt x="230" y="145"/>
                      <a:pt x="226" y="156"/>
                    </a:cubicBezTo>
                    <a:cubicBezTo>
                      <a:pt x="155" y="113"/>
                      <a:pt x="77" y="133"/>
                      <a:pt x="1"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3" name="Freeform 96"/>
              <p:cNvSpPr>
                <a:spLocks noEditPoints="1"/>
              </p:cNvSpPr>
              <p:nvPr/>
            </p:nvSpPr>
            <p:spPr bwMode="auto">
              <a:xfrm>
                <a:off x="11859986" y="4851400"/>
                <a:ext cx="496888" cy="469900"/>
              </a:xfrm>
              <a:custGeom>
                <a:avLst/>
                <a:gdLst>
                  <a:gd name="T0" fmla="*/ 129 w 157"/>
                  <a:gd name="T1" fmla="*/ 71 h 149"/>
                  <a:gd name="T2" fmla="*/ 148 w 157"/>
                  <a:gd name="T3" fmla="*/ 114 h 149"/>
                  <a:gd name="T4" fmla="*/ 105 w 157"/>
                  <a:gd name="T5" fmla="*/ 145 h 149"/>
                  <a:gd name="T6" fmla="*/ 25 w 157"/>
                  <a:gd name="T7" fmla="*/ 129 h 149"/>
                  <a:gd name="T8" fmla="*/ 32 w 157"/>
                  <a:gd name="T9" fmla="*/ 70 h 149"/>
                  <a:gd name="T10" fmla="*/ 47 w 157"/>
                  <a:gd name="T11" fmla="*/ 63 h 149"/>
                  <a:gd name="T12" fmla="*/ 44 w 157"/>
                  <a:gd name="T13" fmla="*/ 59 h 149"/>
                  <a:gd name="T14" fmla="*/ 30 w 157"/>
                  <a:gd name="T15" fmla="*/ 26 h 149"/>
                  <a:gd name="T16" fmla="*/ 67 w 157"/>
                  <a:gd name="T17" fmla="*/ 2 h 149"/>
                  <a:gd name="T18" fmla="*/ 133 w 157"/>
                  <a:gd name="T19" fmla="*/ 11 h 149"/>
                  <a:gd name="T20" fmla="*/ 156 w 157"/>
                  <a:gd name="T21" fmla="*/ 41 h 149"/>
                  <a:gd name="T22" fmla="*/ 133 w 157"/>
                  <a:gd name="T23" fmla="*/ 68 h 149"/>
                  <a:gd name="T24" fmla="*/ 129 w 157"/>
                  <a:gd name="T25" fmla="*/ 71 h 149"/>
                  <a:gd name="T26" fmla="*/ 92 w 157"/>
                  <a:gd name="T27" fmla="*/ 136 h 149"/>
                  <a:gd name="T28" fmla="*/ 118 w 157"/>
                  <a:gd name="T29" fmla="*/ 112 h 149"/>
                  <a:gd name="T30" fmla="*/ 100 w 157"/>
                  <a:gd name="T31" fmla="*/ 84 h 149"/>
                  <a:gd name="T32" fmla="*/ 80 w 157"/>
                  <a:gd name="T33" fmla="*/ 76 h 149"/>
                  <a:gd name="T34" fmla="*/ 39 w 157"/>
                  <a:gd name="T35" fmla="*/ 92 h 149"/>
                  <a:gd name="T36" fmla="*/ 58 w 157"/>
                  <a:gd name="T37" fmla="*/ 127 h 149"/>
                  <a:gd name="T38" fmla="*/ 92 w 157"/>
                  <a:gd name="T39" fmla="*/ 136 h 149"/>
                  <a:gd name="T40" fmla="*/ 81 w 157"/>
                  <a:gd name="T41" fmla="*/ 11 h 149"/>
                  <a:gd name="T42" fmla="*/ 59 w 157"/>
                  <a:gd name="T43" fmla="*/ 28 h 149"/>
                  <a:gd name="T44" fmla="*/ 76 w 157"/>
                  <a:gd name="T45" fmla="*/ 55 h 149"/>
                  <a:gd name="T46" fmla="*/ 91 w 157"/>
                  <a:gd name="T47" fmla="*/ 61 h 149"/>
                  <a:gd name="T48" fmla="*/ 128 w 157"/>
                  <a:gd name="T49" fmla="*/ 44 h 149"/>
                  <a:gd name="T50" fmla="*/ 107 w 157"/>
                  <a:gd name="T51" fmla="*/ 16 h 149"/>
                  <a:gd name="T52" fmla="*/ 81 w 157"/>
                  <a:gd name="T53"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 h="149">
                    <a:moveTo>
                      <a:pt x="129" y="71"/>
                    </a:moveTo>
                    <a:cubicBezTo>
                      <a:pt x="136" y="86"/>
                      <a:pt x="150" y="101"/>
                      <a:pt x="148" y="114"/>
                    </a:cubicBezTo>
                    <a:cubicBezTo>
                      <a:pt x="145" y="134"/>
                      <a:pt x="125" y="143"/>
                      <a:pt x="105" y="145"/>
                    </a:cubicBezTo>
                    <a:cubicBezTo>
                      <a:pt x="76" y="149"/>
                      <a:pt x="49" y="146"/>
                      <a:pt x="25" y="129"/>
                    </a:cubicBezTo>
                    <a:cubicBezTo>
                      <a:pt x="0" y="110"/>
                      <a:pt x="3" y="84"/>
                      <a:pt x="32" y="70"/>
                    </a:cubicBezTo>
                    <a:cubicBezTo>
                      <a:pt x="37" y="68"/>
                      <a:pt x="42" y="66"/>
                      <a:pt x="47" y="63"/>
                    </a:cubicBezTo>
                    <a:cubicBezTo>
                      <a:pt x="46" y="61"/>
                      <a:pt x="45" y="60"/>
                      <a:pt x="44" y="59"/>
                    </a:cubicBezTo>
                    <a:cubicBezTo>
                      <a:pt x="35" y="49"/>
                      <a:pt x="20" y="39"/>
                      <a:pt x="30" y="26"/>
                    </a:cubicBezTo>
                    <a:cubicBezTo>
                      <a:pt x="38" y="14"/>
                      <a:pt x="54" y="3"/>
                      <a:pt x="67" y="2"/>
                    </a:cubicBezTo>
                    <a:cubicBezTo>
                      <a:pt x="89" y="0"/>
                      <a:pt x="112" y="4"/>
                      <a:pt x="133" y="11"/>
                    </a:cubicBezTo>
                    <a:cubicBezTo>
                      <a:pt x="144" y="14"/>
                      <a:pt x="156" y="30"/>
                      <a:pt x="156" y="41"/>
                    </a:cubicBezTo>
                    <a:cubicBezTo>
                      <a:pt x="157" y="49"/>
                      <a:pt x="142" y="59"/>
                      <a:pt x="133" y="68"/>
                    </a:cubicBezTo>
                    <a:cubicBezTo>
                      <a:pt x="131" y="71"/>
                      <a:pt x="127" y="71"/>
                      <a:pt x="129" y="71"/>
                    </a:cubicBezTo>
                    <a:close/>
                    <a:moveTo>
                      <a:pt x="92" y="136"/>
                    </a:moveTo>
                    <a:cubicBezTo>
                      <a:pt x="100" y="129"/>
                      <a:pt x="113" y="123"/>
                      <a:pt x="118" y="112"/>
                    </a:cubicBezTo>
                    <a:cubicBezTo>
                      <a:pt x="125" y="97"/>
                      <a:pt x="110" y="90"/>
                      <a:pt x="100" y="84"/>
                    </a:cubicBezTo>
                    <a:cubicBezTo>
                      <a:pt x="94" y="80"/>
                      <a:pt x="86" y="78"/>
                      <a:pt x="80" y="76"/>
                    </a:cubicBezTo>
                    <a:cubicBezTo>
                      <a:pt x="65" y="69"/>
                      <a:pt x="44" y="78"/>
                      <a:pt x="39" y="92"/>
                    </a:cubicBezTo>
                    <a:cubicBezTo>
                      <a:pt x="34" y="106"/>
                      <a:pt x="42" y="121"/>
                      <a:pt x="58" y="127"/>
                    </a:cubicBezTo>
                    <a:cubicBezTo>
                      <a:pt x="67" y="130"/>
                      <a:pt x="76" y="132"/>
                      <a:pt x="92" y="136"/>
                    </a:cubicBezTo>
                    <a:close/>
                    <a:moveTo>
                      <a:pt x="81" y="11"/>
                    </a:moveTo>
                    <a:cubicBezTo>
                      <a:pt x="75" y="15"/>
                      <a:pt x="63" y="20"/>
                      <a:pt x="59" y="28"/>
                    </a:cubicBezTo>
                    <a:cubicBezTo>
                      <a:pt x="53" y="42"/>
                      <a:pt x="66" y="49"/>
                      <a:pt x="76" y="55"/>
                    </a:cubicBezTo>
                    <a:cubicBezTo>
                      <a:pt x="81" y="57"/>
                      <a:pt x="86" y="59"/>
                      <a:pt x="91" y="61"/>
                    </a:cubicBezTo>
                    <a:cubicBezTo>
                      <a:pt x="106" y="68"/>
                      <a:pt x="124" y="60"/>
                      <a:pt x="128" y="44"/>
                    </a:cubicBezTo>
                    <a:cubicBezTo>
                      <a:pt x="133" y="27"/>
                      <a:pt x="121" y="20"/>
                      <a:pt x="107" y="16"/>
                    </a:cubicBezTo>
                    <a:cubicBezTo>
                      <a:pt x="100" y="14"/>
                      <a:pt x="93" y="14"/>
                      <a:pt x="8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4" name="Freeform 97"/>
              <p:cNvSpPr/>
              <p:nvPr/>
            </p:nvSpPr>
            <p:spPr bwMode="auto">
              <a:xfrm>
                <a:off x="11859986" y="-317500"/>
                <a:ext cx="423863" cy="431800"/>
              </a:xfrm>
              <a:custGeom>
                <a:avLst/>
                <a:gdLst>
                  <a:gd name="T0" fmla="*/ 64 w 134"/>
                  <a:gd name="T1" fmla="*/ 137 h 137"/>
                  <a:gd name="T2" fmla="*/ 64 w 134"/>
                  <a:gd name="T3" fmla="*/ 92 h 137"/>
                  <a:gd name="T4" fmla="*/ 8 w 134"/>
                  <a:gd name="T5" fmla="*/ 79 h 137"/>
                  <a:gd name="T6" fmla="*/ 14 w 134"/>
                  <a:gd name="T7" fmla="*/ 51 h 137"/>
                  <a:gd name="T8" fmla="*/ 68 w 134"/>
                  <a:gd name="T9" fmla="*/ 14 h 137"/>
                  <a:gd name="T10" fmla="*/ 112 w 134"/>
                  <a:gd name="T11" fmla="*/ 10 h 137"/>
                  <a:gd name="T12" fmla="*/ 129 w 134"/>
                  <a:gd name="T13" fmla="*/ 53 h 137"/>
                  <a:gd name="T14" fmla="*/ 64 w 134"/>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7">
                    <a:moveTo>
                      <a:pt x="64" y="137"/>
                    </a:moveTo>
                    <a:cubicBezTo>
                      <a:pt x="64" y="123"/>
                      <a:pt x="64" y="109"/>
                      <a:pt x="64" y="92"/>
                    </a:cubicBezTo>
                    <a:cubicBezTo>
                      <a:pt x="40" y="103"/>
                      <a:pt x="22" y="98"/>
                      <a:pt x="8" y="79"/>
                    </a:cubicBezTo>
                    <a:cubicBezTo>
                      <a:pt x="0" y="68"/>
                      <a:pt x="3" y="58"/>
                      <a:pt x="14" y="51"/>
                    </a:cubicBezTo>
                    <a:cubicBezTo>
                      <a:pt x="32" y="39"/>
                      <a:pt x="51" y="27"/>
                      <a:pt x="68" y="14"/>
                    </a:cubicBezTo>
                    <a:cubicBezTo>
                      <a:pt x="83" y="3"/>
                      <a:pt x="98" y="0"/>
                      <a:pt x="112" y="10"/>
                    </a:cubicBezTo>
                    <a:cubicBezTo>
                      <a:pt x="125" y="20"/>
                      <a:pt x="134" y="34"/>
                      <a:pt x="129" y="53"/>
                    </a:cubicBezTo>
                    <a:cubicBezTo>
                      <a:pt x="119" y="89"/>
                      <a:pt x="91" y="126"/>
                      <a:pt x="64"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5" name="Freeform 98"/>
              <p:cNvSpPr/>
              <p:nvPr/>
            </p:nvSpPr>
            <p:spPr bwMode="auto">
              <a:xfrm>
                <a:off x="9926411" y="4838700"/>
                <a:ext cx="758825" cy="536575"/>
              </a:xfrm>
              <a:custGeom>
                <a:avLst/>
                <a:gdLst>
                  <a:gd name="T0" fmla="*/ 217 w 240"/>
                  <a:gd name="T1" fmla="*/ 0 h 170"/>
                  <a:gd name="T2" fmla="*/ 235 w 240"/>
                  <a:gd name="T3" fmla="*/ 22 h 170"/>
                  <a:gd name="T4" fmla="*/ 240 w 240"/>
                  <a:gd name="T5" fmla="*/ 28 h 170"/>
                  <a:gd name="T6" fmla="*/ 198 w 240"/>
                  <a:gd name="T7" fmla="*/ 63 h 170"/>
                  <a:gd name="T8" fmla="*/ 107 w 240"/>
                  <a:gd name="T9" fmla="*/ 150 h 170"/>
                  <a:gd name="T10" fmla="*/ 30 w 240"/>
                  <a:gd name="T11" fmla="*/ 149 h 170"/>
                  <a:gd name="T12" fmla="*/ 14 w 240"/>
                  <a:gd name="T13" fmla="*/ 73 h 170"/>
                  <a:gd name="T14" fmla="*/ 36 w 240"/>
                  <a:gd name="T15" fmla="*/ 102 h 170"/>
                  <a:gd name="T16" fmla="*/ 87 w 240"/>
                  <a:gd name="T17" fmla="*/ 128 h 170"/>
                  <a:gd name="T18" fmla="*/ 135 w 240"/>
                  <a:gd name="T19" fmla="*/ 83 h 170"/>
                  <a:gd name="T20" fmla="*/ 217 w 240"/>
                  <a:gd name="T2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70">
                    <a:moveTo>
                      <a:pt x="217" y="0"/>
                    </a:moveTo>
                    <a:cubicBezTo>
                      <a:pt x="224" y="9"/>
                      <a:pt x="230" y="15"/>
                      <a:pt x="235" y="22"/>
                    </a:cubicBezTo>
                    <a:cubicBezTo>
                      <a:pt x="237" y="24"/>
                      <a:pt x="239" y="26"/>
                      <a:pt x="240" y="28"/>
                    </a:cubicBezTo>
                    <a:cubicBezTo>
                      <a:pt x="226" y="39"/>
                      <a:pt x="211" y="51"/>
                      <a:pt x="198" y="63"/>
                    </a:cubicBezTo>
                    <a:cubicBezTo>
                      <a:pt x="167" y="92"/>
                      <a:pt x="138" y="122"/>
                      <a:pt x="107" y="150"/>
                    </a:cubicBezTo>
                    <a:cubicBezTo>
                      <a:pt x="83" y="170"/>
                      <a:pt x="52" y="168"/>
                      <a:pt x="30" y="149"/>
                    </a:cubicBezTo>
                    <a:cubicBezTo>
                      <a:pt x="6" y="128"/>
                      <a:pt x="0" y="100"/>
                      <a:pt x="14" y="73"/>
                    </a:cubicBezTo>
                    <a:cubicBezTo>
                      <a:pt x="27" y="78"/>
                      <a:pt x="39" y="81"/>
                      <a:pt x="36" y="102"/>
                    </a:cubicBezTo>
                    <a:cubicBezTo>
                      <a:pt x="33" y="127"/>
                      <a:pt x="66" y="143"/>
                      <a:pt x="87" y="128"/>
                    </a:cubicBezTo>
                    <a:cubicBezTo>
                      <a:pt x="104" y="115"/>
                      <a:pt x="119" y="99"/>
                      <a:pt x="135" y="83"/>
                    </a:cubicBezTo>
                    <a:cubicBezTo>
                      <a:pt x="162" y="57"/>
                      <a:pt x="188" y="29"/>
                      <a:pt x="2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6" name="Freeform 99"/>
              <p:cNvSpPr>
                <a:spLocks noEditPoints="1"/>
              </p:cNvSpPr>
              <p:nvPr/>
            </p:nvSpPr>
            <p:spPr bwMode="auto">
              <a:xfrm>
                <a:off x="12596586" y="4835525"/>
                <a:ext cx="476250" cy="476250"/>
              </a:xfrm>
              <a:custGeom>
                <a:avLst/>
                <a:gdLst>
                  <a:gd name="T0" fmla="*/ 20 w 151"/>
                  <a:gd name="T1" fmla="*/ 148 h 151"/>
                  <a:gd name="T2" fmla="*/ 20 w 151"/>
                  <a:gd name="T3" fmla="*/ 132 h 151"/>
                  <a:gd name="T4" fmla="*/ 105 w 151"/>
                  <a:gd name="T5" fmla="*/ 93 h 151"/>
                  <a:gd name="T6" fmla="*/ 45 w 151"/>
                  <a:gd name="T7" fmla="*/ 95 h 151"/>
                  <a:gd name="T8" fmla="*/ 1 w 151"/>
                  <a:gd name="T9" fmla="*/ 56 h 151"/>
                  <a:gd name="T10" fmla="*/ 41 w 151"/>
                  <a:gd name="T11" fmla="*/ 9 h 151"/>
                  <a:gd name="T12" fmla="*/ 116 w 151"/>
                  <a:gd name="T13" fmla="*/ 19 h 151"/>
                  <a:gd name="T14" fmla="*/ 101 w 151"/>
                  <a:gd name="T15" fmla="*/ 137 h 151"/>
                  <a:gd name="T16" fmla="*/ 20 w 151"/>
                  <a:gd name="T17" fmla="*/ 148 h 151"/>
                  <a:gd name="T18" fmla="*/ 73 w 151"/>
                  <a:gd name="T19" fmla="*/ 82 h 151"/>
                  <a:gd name="T20" fmla="*/ 109 w 151"/>
                  <a:gd name="T21" fmla="*/ 62 h 151"/>
                  <a:gd name="T22" fmla="*/ 68 w 151"/>
                  <a:gd name="T23" fmla="*/ 19 h 151"/>
                  <a:gd name="T24" fmla="*/ 29 w 151"/>
                  <a:gd name="T25" fmla="*/ 51 h 151"/>
                  <a:gd name="T26" fmla="*/ 73 w 151"/>
                  <a:gd name="T27" fmla="*/ 8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51">
                    <a:moveTo>
                      <a:pt x="20" y="148"/>
                    </a:moveTo>
                    <a:cubicBezTo>
                      <a:pt x="20" y="142"/>
                      <a:pt x="20" y="137"/>
                      <a:pt x="20" y="132"/>
                    </a:cubicBezTo>
                    <a:cubicBezTo>
                      <a:pt x="72" y="141"/>
                      <a:pt x="104" y="125"/>
                      <a:pt x="105" y="93"/>
                    </a:cubicBezTo>
                    <a:cubicBezTo>
                      <a:pt x="85" y="94"/>
                      <a:pt x="65" y="97"/>
                      <a:pt x="45" y="95"/>
                    </a:cubicBezTo>
                    <a:cubicBezTo>
                      <a:pt x="17" y="92"/>
                      <a:pt x="3" y="77"/>
                      <a:pt x="1" y="56"/>
                    </a:cubicBezTo>
                    <a:cubicBezTo>
                      <a:pt x="0" y="34"/>
                      <a:pt x="14" y="14"/>
                      <a:pt x="41" y="9"/>
                    </a:cubicBezTo>
                    <a:cubicBezTo>
                      <a:pt x="66" y="3"/>
                      <a:pt x="94" y="0"/>
                      <a:pt x="116" y="19"/>
                    </a:cubicBezTo>
                    <a:cubicBezTo>
                      <a:pt x="151" y="49"/>
                      <a:pt x="142" y="113"/>
                      <a:pt x="101" y="137"/>
                    </a:cubicBezTo>
                    <a:cubicBezTo>
                      <a:pt x="76" y="151"/>
                      <a:pt x="50" y="151"/>
                      <a:pt x="20" y="148"/>
                    </a:cubicBezTo>
                    <a:close/>
                    <a:moveTo>
                      <a:pt x="73" y="82"/>
                    </a:moveTo>
                    <a:cubicBezTo>
                      <a:pt x="82" y="74"/>
                      <a:pt x="107" y="88"/>
                      <a:pt x="109" y="62"/>
                    </a:cubicBezTo>
                    <a:cubicBezTo>
                      <a:pt x="112" y="37"/>
                      <a:pt x="93" y="19"/>
                      <a:pt x="68" y="19"/>
                    </a:cubicBezTo>
                    <a:cubicBezTo>
                      <a:pt x="45" y="19"/>
                      <a:pt x="30" y="32"/>
                      <a:pt x="29" y="51"/>
                    </a:cubicBezTo>
                    <a:cubicBezTo>
                      <a:pt x="29" y="70"/>
                      <a:pt x="44" y="82"/>
                      <a:pt x="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7" name="Freeform 100"/>
              <p:cNvSpPr/>
              <p:nvPr/>
            </p:nvSpPr>
            <p:spPr bwMode="auto">
              <a:xfrm>
                <a:off x="14814324" y="3927475"/>
                <a:ext cx="757238" cy="582613"/>
              </a:xfrm>
              <a:custGeom>
                <a:avLst/>
                <a:gdLst>
                  <a:gd name="T0" fmla="*/ 240 w 240"/>
                  <a:gd name="T1" fmla="*/ 161 h 184"/>
                  <a:gd name="T2" fmla="*/ 228 w 240"/>
                  <a:gd name="T3" fmla="*/ 184 h 184"/>
                  <a:gd name="T4" fmla="*/ 45 w 240"/>
                  <a:gd name="T5" fmla="*/ 77 h 184"/>
                  <a:gd name="T6" fmla="*/ 23 w 240"/>
                  <a:gd name="T7" fmla="*/ 116 h 184"/>
                  <a:gd name="T8" fmla="*/ 0 w 240"/>
                  <a:gd name="T9" fmla="*/ 102 h 184"/>
                  <a:gd name="T10" fmla="*/ 55 w 240"/>
                  <a:gd name="T11" fmla="*/ 0 h 184"/>
                  <a:gd name="T12" fmla="*/ 76 w 240"/>
                  <a:gd name="T13" fmla="*/ 12 h 184"/>
                  <a:gd name="T14" fmla="*/ 76 w 240"/>
                  <a:gd name="T15" fmla="*/ 17 h 184"/>
                  <a:gd name="T16" fmla="*/ 94 w 240"/>
                  <a:gd name="T17" fmla="*/ 75 h 184"/>
                  <a:gd name="T18" fmla="*/ 167 w 240"/>
                  <a:gd name="T19" fmla="*/ 118 h 184"/>
                  <a:gd name="T20" fmla="*/ 240 w 240"/>
                  <a:gd name="T21" fmla="*/ 16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184">
                    <a:moveTo>
                      <a:pt x="240" y="161"/>
                    </a:moveTo>
                    <a:cubicBezTo>
                      <a:pt x="235" y="169"/>
                      <a:pt x="232" y="176"/>
                      <a:pt x="228" y="184"/>
                    </a:cubicBezTo>
                    <a:cubicBezTo>
                      <a:pt x="166" y="148"/>
                      <a:pt x="106" y="113"/>
                      <a:pt x="45" y="77"/>
                    </a:cubicBezTo>
                    <a:cubicBezTo>
                      <a:pt x="37" y="90"/>
                      <a:pt x="30" y="102"/>
                      <a:pt x="23" y="116"/>
                    </a:cubicBezTo>
                    <a:cubicBezTo>
                      <a:pt x="15" y="111"/>
                      <a:pt x="8" y="107"/>
                      <a:pt x="0" y="102"/>
                    </a:cubicBezTo>
                    <a:cubicBezTo>
                      <a:pt x="19" y="68"/>
                      <a:pt x="37" y="34"/>
                      <a:pt x="55" y="0"/>
                    </a:cubicBezTo>
                    <a:cubicBezTo>
                      <a:pt x="64" y="5"/>
                      <a:pt x="71" y="9"/>
                      <a:pt x="76" y="12"/>
                    </a:cubicBezTo>
                    <a:cubicBezTo>
                      <a:pt x="76" y="15"/>
                      <a:pt x="76" y="16"/>
                      <a:pt x="76" y="17"/>
                    </a:cubicBezTo>
                    <a:cubicBezTo>
                      <a:pt x="59" y="54"/>
                      <a:pt x="58" y="54"/>
                      <a:pt x="94" y="75"/>
                    </a:cubicBezTo>
                    <a:cubicBezTo>
                      <a:pt x="118" y="90"/>
                      <a:pt x="143" y="104"/>
                      <a:pt x="167" y="118"/>
                    </a:cubicBezTo>
                    <a:cubicBezTo>
                      <a:pt x="191" y="132"/>
                      <a:pt x="215" y="146"/>
                      <a:pt x="24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8" name="Freeform 101"/>
              <p:cNvSpPr/>
              <p:nvPr/>
            </p:nvSpPr>
            <p:spPr bwMode="auto">
              <a:xfrm>
                <a:off x="10302649" y="4960937"/>
                <a:ext cx="523875" cy="609600"/>
              </a:xfrm>
              <a:custGeom>
                <a:avLst/>
                <a:gdLst>
                  <a:gd name="T0" fmla="*/ 142 w 166"/>
                  <a:gd name="T1" fmla="*/ 0 h 193"/>
                  <a:gd name="T2" fmla="*/ 166 w 166"/>
                  <a:gd name="T3" fmla="*/ 21 h 193"/>
                  <a:gd name="T4" fmla="*/ 26 w 166"/>
                  <a:gd name="T5" fmla="*/ 193 h 193"/>
                  <a:gd name="T6" fmla="*/ 19 w 166"/>
                  <a:gd name="T7" fmla="*/ 152 h 193"/>
                  <a:gd name="T8" fmla="*/ 142 w 166"/>
                  <a:gd name="T9" fmla="*/ 0 h 193"/>
                </a:gdLst>
                <a:ahLst/>
                <a:cxnLst>
                  <a:cxn ang="0">
                    <a:pos x="T0" y="T1"/>
                  </a:cxn>
                  <a:cxn ang="0">
                    <a:pos x="T2" y="T3"/>
                  </a:cxn>
                  <a:cxn ang="0">
                    <a:pos x="T4" y="T5"/>
                  </a:cxn>
                  <a:cxn ang="0">
                    <a:pos x="T6" y="T7"/>
                  </a:cxn>
                  <a:cxn ang="0">
                    <a:pos x="T8" y="T9"/>
                  </a:cxn>
                </a:cxnLst>
                <a:rect l="0" t="0" r="r" b="b"/>
                <a:pathLst>
                  <a:path w="166" h="193">
                    <a:moveTo>
                      <a:pt x="142" y="0"/>
                    </a:moveTo>
                    <a:cubicBezTo>
                      <a:pt x="151" y="8"/>
                      <a:pt x="158" y="14"/>
                      <a:pt x="166" y="21"/>
                    </a:cubicBezTo>
                    <a:cubicBezTo>
                      <a:pt x="119" y="80"/>
                      <a:pt x="72" y="137"/>
                      <a:pt x="26" y="193"/>
                    </a:cubicBezTo>
                    <a:cubicBezTo>
                      <a:pt x="0" y="176"/>
                      <a:pt x="0" y="176"/>
                      <a:pt x="19" y="152"/>
                    </a:cubicBezTo>
                    <a:cubicBezTo>
                      <a:pt x="59" y="102"/>
                      <a:pt x="100" y="52"/>
                      <a:pt x="1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9" name="Freeform 102"/>
              <p:cNvSpPr/>
              <p:nvPr/>
            </p:nvSpPr>
            <p:spPr bwMode="auto">
              <a:xfrm>
                <a:off x="13190311" y="5445125"/>
                <a:ext cx="280988" cy="698500"/>
              </a:xfrm>
              <a:custGeom>
                <a:avLst/>
                <a:gdLst>
                  <a:gd name="T0" fmla="*/ 0 w 89"/>
                  <a:gd name="T1" fmla="*/ 8 h 221"/>
                  <a:gd name="T2" fmla="*/ 29 w 89"/>
                  <a:gd name="T3" fmla="*/ 0 h 221"/>
                  <a:gd name="T4" fmla="*/ 89 w 89"/>
                  <a:gd name="T5" fmla="*/ 212 h 221"/>
                  <a:gd name="T6" fmla="*/ 60 w 89"/>
                  <a:gd name="T7" fmla="*/ 221 h 221"/>
                  <a:gd name="T8" fmla="*/ 0 w 89"/>
                  <a:gd name="T9" fmla="*/ 8 h 221"/>
                </a:gdLst>
                <a:ahLst/>
                <a:cxnLst>
                  <a:cxn ang="0">
                    <a:pos x="T0" y="T1"/>
                  </a:cxn>
                  <a:cxn ang="0">
                    <a:pos x="T2" y="T3"/>
                  </a:cxn>
                  <a:cxn ang="0">
                    <a:pos x="T4" y="T5"/>
                  </a:cxn>
                  <a:cxn ang="0">
                    <a:pos x="T6" y="T7"/>
                  </a:cxn>
                  <a:cxn ang="0">
                    <a:pos x="T8" y="T9"/>
                  </a:cxn>
                </a:cxnLst>
                <a:rect l="0" t="0" r="r" b="b"/>
                <a:pathLst>
                  <a:path w="89" h="221">
                    <a:moveTo>
                      <a:pt x="0" y="8"/>
                    </a:moveTo>
                    <a:cubicBezTo>
                      <a:pt x="11" y="5"/>
                      <a:pt x="18" y="3"/>
                      <a:pt x="29" y="0"/>
                    </a:cubicBezTo>
                    <a:cubicBezTo>
                      <a:pt x="49" y="70"/>
                      <a:pt x="69" y="140"/>
                      <a:pt x="89" y="212"/>
                    </a:cubicBezTo>
                    <a:cubicBezTo>
                      <a:pt x="80" y="215"/>
                      <a:pt x="71" y="217"/>
                      <a:pt x="60" y="221"/>
                    </a:cubicBezTo>
                    <a:cubicBezTo>
                      <a:pt x="40" y="150"/>
                      <a:pt x="20" y="80"/>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0" name="Freeform 103"/>
              <p:cNvSpPr/>
              <p:nvPr/>
            </p:nvSpPr>
            <p:spPr bwMode="auto">
              <a:xfrm>
                <a:off x="14706374" y="4360862"/>
                <a:ext cx="663575" cy="449263"/>
              </a:xfrm>
              <a:custGeom>
                <a:avLst/>
                <a:gdLst>
                  <a:gd name="T0" fmla="*/ 210 w 210"/>
                  <a:gd name="T1" fmla="*/ 122 h 142"/>
                  <a:gd name="T2" fmla="*/ 192 w 210"/>
                  <a:gd name="T3" fmla="*/ 142 h 142"/>
                  <a:gd name="T4" fmla="*/ 0 w 210"/>
                  <a:gd name="T5" fmla="*/ 22 h 142"/>
                  <a:gd name="T6" fmla="*/ 15 w 210"/>
                  <a:gd name="T7" fmla="*/ 0 h 142"/>
                  <a:gd name="T8" fmla="*/ 210 w 210"/>
                  <a:gd name="T9" fmla="*/ 122 h 142"/>
                </a:gdLst>
                <a:ahLst/>
                <a:cxnLst>
                  <a:cxn ang="0">
                    <a:pos x="T0" y="T1"/>
                  </a:cxn>
                  <a:cxn ang="0">
                    <a:pos x="T2" y="T3"/>
                  </a:cxn>
                  <a:cxn ang="0">
                    <a:pos x="T4" y="T5"/>
                  </a:cxn>
                  <a:cxn ang="0">
                    <a:pos x="T6" y="T7"/>
                  </a:cxn>
                  <a:cxn ang="0">
                    <a:pos x="T8" y="T9"/>
                  </a:cxn>
                </a:cxnLst>
                <a:rect l="0" t="0" r="r" b="b"/>
                <a:pathLst>
                  <a:path w="210" h="142">
                    <a:moveTo>
                      <a:pt x="210" y="122"/>
                    </a:moveTo>
                    <a:cubicBezTo>
                      <a:pt x="204" y="130"/>
                      <a:pt x="198" y="136"/>
                      <a:pt x="192" y="142"/>
                    </a:cubicBezTo>
                    <a:cubicBezTo>
                      <a:pt x="129" y="102"/>
                      <a:pt x="65" y="63"/>
                      <a:pt x="0" y="22"/>
                    </a:cubicBezTo>
                    <a:cubicBezTo>
                      <a:pt x="5" y="14"/>
                      <a:pt x="10" y="8"/>
                      <a:pt x="15" y="0"/>
                    </a:cubicBezTo>
                    <a:cubicBezTo>
                      <a:pt x="80" y="40"/>
                      <a:pt x="144" y="80"/>
                      <a:pt x="21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1" name="Freeform 104"/>
              <p:cNvSpPr/>
              <p:nvPr/>
            </p:nvSpPr>
            <p:spPr bwMode="auto">
              <a:xfrm>
                <a:off x="13203011" y="4594225"/>
                <a:ext cx="357188" cy="522288"/>
              </a:xfrm>
              <a:custGeom>
                <a:avLst/>
                <a:gdLst>
                  <a:gd name="T0" fmla="*/ 0 w 113"/>
                  <a:gd name="T1" fmla="*/ 54 h 165"/>
                  <a:gd name="T2" fmla="*/ 93 w 113"/>
                  <a:gd name="T3" fmla="*/ 6 h 165"/>
                  <a:gd name="T4" fmla="*/ 113 w 113"/>
                  <a:gd name="T5" fmla="*/ 17 h 165"/>
                  <a:gd name="T6" fmla="*/ 110 w 113"/>
                  <a:gd name="T7" fmla="*/ 141 h 165"/>
                  <a:gd name="T8" fmla="*/ 97 w 113"/>
                  <a:gd name="T9" fmla="*/ 165 h 165"/>
                  <a:gd name="T10" fmla="*/ 90 w 113"/>
                  <a:gd name="T11" fmla="*/ 162 h 165"/>
                  <a:gd name="T12" fmla="*/ 90 w 113"/>
                  <a:gd name="T13" fmla="*/ 30 h 165"/>
                  <a:gd name="T14" fmla="*/ 18 w 113"/>
                  <a:gd name="T15" fmla="*/ 65 h 165"/>
                  <a:gd name="T16" fmla="*/ 0 w 113"/>
                  <a:gd name="T17" fmla="*/ 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65">
                    <a:moveTo>
                      <a:pt x="0" y="54"/>
                    </a:moveTo>
                    <a:cubicBezTo>
                      <a:pt x="31" y="38"/>
                      <a:pt x="62" y="22"/>
                      <a:pt x="93" y="6"/>
                    </a:cubicBezTo>
                    <a:cubicBezTo>
                      <a:pt x="105" y="0"/>
                      <a:pt x="113" y="1"/>
                      <a:pt x="113" y="17"/>
                    </a:cubicBezTo>
                    <a:cubicBezTo>
                      <a:pt x="112" y="59"/>
                      <a:pt x="112" y="100"/>
                      <a:pt x="110" y="141"/>
                    </a:cubicBezTo>
                    <a:cubicBezTo>
                      <a:pt x="109" y="149"/>
                      <a:pt x="101" y="157"/>
                      <a:pt x="97" y="165"/>
                    </a:cubicBezTo>
                    <a:cubicBezTo>
                      <a:pt x="94" y="164"/>
                      <a:pt x="92" y="163"/>
                      <a:pt x="90" y="162"/>
                    </a:cubicBezTo>
                    <a:cubicBezTo>
                      <a:pt x="90" y="119"/>
                      <a:pt x="90" y="77"/>
                      <a:pt x="90" y="30"/>
                    </a:cubicBezTo>
                    <a:cubicBezTo>
                      <a:pt x="64" y="43"/>
                      <a:pt x="41" y="53"/>
                      <a:pt x="18" y="65"/>
                    </a:cubicBezTo>
                    <a:cubicBezTo>
                      <a:pt x="8" y="71"/>
                      <a:pt x="1" y="70"/>
                      <a:pt x="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2" name="Freeform 105"/>
              <p:cNvSpPr/>
              <p:nvPr/>
            </p:nvSpPr>
            <p:spPr bwMode="auto">
              <a:xfrm>
                <a:off x="11958411" y="50800"/>
                <a:ext cx="328613" cy="312738"/>
              </a:xfrm>
              <a:custGeom>
                <a:avLst/>
                <a:gdLst>
                  <a:gd name="T0" fmla="*/ 104 w 104"/>
                  <a:gd name="T1" fmla="*/ 17 h 99"/>
                  <a:gd name="T2" fmla="*/ 63 w 104"/>
                  <a:gd name="T3" fmla="*/ 88 h 99"/>
                  <a:gd name="T4" fmla="*/ 2 w 104"/>
                  <a:gd name="T5" fmla="*/ 68 h 99"/>
                  <a:gd name="T6" fmla="*/ 11 w 104"/>
                  <a:gd name="T7" fmla="*/ 48 h 99"/>
                  <a:gd name="T8" fmla="*/ 80 w 104"/>
                  <a:gd name="T9" fmla="*/ 6 h 99"/>
                  <a:gd name="T10" fmla="*/ 98 w 104"/>
                  <a:gd name="T11" fmla="*/ 2 h 99"/>
                  <a:gd name="T12" fmla="*/ 104 w 104"/>
                  <a:gd name="T13" fmla="*/ 17 h 99"/>
                </a:gdLst>
                <a:ahLst/>
                <a:cxnLst>
                  <a:cxn ang="0">
                    <a:pos x="T0" y="T1"/>
                  </a:cxn>
                  <a:cxn ang="0">
                    <a:pos x="T2" y="T3"/>
                  </a:cxn>
                  <a:cxn ang="0">
                    <a:pos x="T4" y="T5"/>
                  </a:cxn>
                  <a:cxn ang="0">
                    <a:pos x="T6" y="T7"/>
                  </a:cxn>
                  <a:cxn ang="0">
                    <a:pos x="T8" y="T9"/>
                  </a:cxn>
                  <a:cxn ang="0">
                    <a:pos x="T10" y="T11"/>
                  </a:cxn>
                  <a:cxn ang="0">
                    <a:pos x="T12" y="T13"/>
                  </a:cxn>
                </a:cxnLst>
                <a:rect l="0" t="0" r="r" b="b"/>
                <a:pathLst>
                  <a:path w="104" h="99">
                    <a:moveTo>
                      <a:pt x="104" y="17"/>
                    </a:moveTo>
                    <a:cubicBezTo>
                      <a:pt x="100" y="48"/>
                      <a:pt x="85" y="71"/>
                      <a:pt x="63" y="88"/>
                    </a:cubicBezTo>
                    <a:cubicBezTo>
                      <a:pt x="49" y="99"/>
                      <a:pt x="6" y="85"/>
                      <a:pt x="2" y="68"/>
                    </a:cubicBezTo>
                    <a:cubicBezTo>
                      <a:pt x="0" y="62"/>
                      <a:pt x="6" y="49"/>
                      <a:pt x="11" y="48"/>
                    </a:cubicBezTo>
                    <a:cubicBezTo>
                      <a:pt x="39" y="40"/>
                      <a:pt x="58" y="21"/>
                      <a:pt x="80" y="6"/>
                    </a:cubicBezTo>
                    <a:cubicBezTo>
                      <a:pt x="85" y="3"/>
                      <a:pt x="94" y="0"/>
                      <a:pt x="98" y="2"/>
                    </a:cubicBezTo>
                    <a:cubicBezTo>
                      <a:pt x="102" y="4"/>
                      <a:pt x="103" y="13"/>
                      <a:pt x="10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3" name="Freeform 106"/>
              <p:cNvSpPr/>
              <p:nvPr/>
            </p:nvSpPr>
            <p:spPr bwMode="auto">
              <a:xfrm>
                <a:off x="13885636" y="838200"/>
                <a:ext cx="239713" cy="303213"/>
              </a:xfrm>
              <a:custGeom>
                <a:avLst/>
                <a:gdLst>
                  <a:gd name="T0" fmla="*/ 75 w 76"/>
                  <a:gd name="T1" fmla="*/ 60 h 96"/>
                  <a:gd name="T2" fmla="*/ 55 w 76"/>
                  <a:gd name="T3" fmla="*/ 90 h 96"/>
                  <a:gd name="T4" fmla="*/ 2 w 76"/>
                  <a:gd name="T5" fmla="*/ 82 h 96"/>
                  <a:gd name="T6" fmla="*/ 0 w 76"/>
                  <a:gd name="T7" fmla="*/ 73 h 96"/>
                  <a:gd name="T8" fmla="*/ 6 w 76"/>
                  <a:gd name="T9" fmla="*/ 26 h 96"/>
                  <a:gd name="T10" fmla="*/ 36 w 76"/>
                  <a:gd name="T11" fmla="*/ 5 h 96"/>
                  <a:gd name="T12" fmla="*/ 75 w 76"/>
                  <a:gd name="T13" fmla="*/ 60 h 96"/>
                </a:gdLst>
                <a:ahLst/>
                <a:cxnLst>
                  <a:cxn ang="0">
                    <a:pos x="T0" y="T1"/>
                  </a:cxn>
                  <a:cxn ang="0">
                    <a:pos x="T2" y="T3"/>
                  </a:cxn>
                  <a:cxn ang="0">
                    <a:pos x="T4" y="T5"/>
                  </a:cxn>
                  <a:cxn ang="0">
                    <a:pos x="T6" y="T7"/>
                  </a:cxn>
                  <a:cxn ang="0">
                    <a:pos x="T8" y="T9"/>
                  </a:cxn>
                  <a:cxn ang="0">
                    <a:pos x="T10" y="T11"/>
                  </a:cxn>
                  <a:cxn ang="0">
                    <a:pos x="T12" y="T13"/>
                  </a:cxn>
                </a:cxnLst>
                <a:rect l="0" t="0" r="r" b="b"/>
                <a:pathLst>
                  <a:path w="76" h="96">
                    <a:moveTo>
                      <a:pt x="75" y="60"/>
                    </a:moveTo>
                    <a:cubicBezTo>
                      <a:pt x="76" y="73"/>
                      <a:pt x="71" y="85"/>
                      <a:pt x="55" y="90"/>
                    </a:cubicBezTo>
                    <a:cubicBezTo>
                      <a:pt x="36" y="96"/>
                      <a:pt x="18" y="94"/>
                      <a:pt x="2" y="82"/>
                    </a:cubicBezTo>
                    <a:cubicBezTo>
                      <a:pt x="0" y="80"/>
                      <a:pt x="0" y="76"/>
                      <a:pt x="0" y="73"/>
                    </a:cubicBezTo>
                    <a:cubicBezTo>
                      <a:pt x="2" y="57"/>
                      <a:pt x="4" y="42"/>
                      <a:pt x="6" y="26"/>
                    </a:cubicBezTo>
                    <a:cubicBezTo>
                      <a:pt x="8" y="9"/>
                      <a:pt x="19" y="0"/>
                      <a:pt x="36" y="5"/>
                    </a:cubicBezTo>
                    <a:cubicBezTo>
                      <a:pt x="63" y="13"/>
                      <a:pt x="74" y="28"/>
                      <a:pt x="75"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4" name="Freeform 107"/>
              <p:cNvSpPr/>
              <p:nvPr/>
            </p:nvSpPr>
            <p:spPr bwMode="auto">
              <a:xfrm>
                <a:off x="11288486" y="4664075"/>
                <a:ext cx="360363" cy="490538"/>
              </a:xfrm>
              <a:custGeom>
                <a:avLst/>
                <a:gdLst>
                  <a:gd name="T0" fmla="*/ 55 w 114"/>
                  <a:gd name="T1" fmla="*/ 119 h 155"/>
                  <a:gd name="T2" fmla="*/ 82 w 114"/>
                  <a:gd name="T3" fmla="*/ 138 h 155"/>
                  <a:gd name="T4" fmla="*/ 61 w 114"/>
                  <a:gd name="T5" fmla="*/ 140 h 155"/>
                  <a:gd name="T6" fmla="*/ 6 w 114"/>
                  <a:gd name="T7" fmla="*/ 91 h 155"/>
                  <a:gd name="T8" fmla="*/ 35 w 114"/>
                  <a:gd name="T9" fmla="*/ 106 h 155"/>
                  <a:gd name="T10" fmla="*/ 81 w 114"/>
                  <a:gd name="T11" fmla="*/ 26 h 155"/>
                  <a:gd name="T12" fmla="*/ 48 w 114"/>
                  <a:gd name="T13" fmla="*/ 4 h 155"/>
                  <a:gd name="T14" fmla="*/ 66 w 114"/>
                  <a:gd name="T15" fmla="*/ 1 h 155"/>
                  <a:gd name="T16" fmla="*/ 99 w 114"/>
                  <a:gd name="T17" fmla="*/ 3 h 155"/>
                  <a:gd name="T18" fmla="*/ 112 w 114"/>
                  <a:gd name="T19" fmla="*/ 8 h 155"/>
                  <a:gd name="T20" fmla="*/ 111 w 114"/>
                  <a:gd name="T21" fmla="*/ 22 h 155"/>
                  <a:gd name="T22" fmla="*/ 55 w 114"/>
                  <a:gd name="T23" fmla="*/ 1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55">
                    <a:moveTo>
                      <a:pt x="55" y="119"/>
                    </a:moveTo>
                    <a:cubicBezTo>
                      <a:pt x="65" y="126"/>
                      <a:pt x="74" y="132"/>
                      <a:pt x="82" y="138"/>
                    </a:cubicBezTo>
                    <a:cubicBezTo>
                      <a:pt x="77" y="155"/>
                      <a:pt x="68" y="144"/>
                      <a:pt x="61" y="140"/>
                    </a:cubicBezTo>
                    <a:cubicBezTo>
                      <a:pt x="0" y="104"/>
                      <a:pt x="0" y="104"/>
                      <a:pt x="6" y="91"/>
                    </a:cubicBezTo>
                    <a:cubicBezTo>
                      <a:pt x="15" y="95"/>
                      <a:pt x="25" y="100"/>
                      <a:pt x="35" y="106"/>
                    </a:cubicBezTo>
                    <a:cubicBezTo>
                      <a:pt x="50" y="79"/>
                      <a:pt x="65" y="53"/>
                      <a:pt x="81" y="26"/>
                    </a:cubicBezTo>
                    <a:cubicBezTo>
                      <a:pt x="71" y="20"/>
                      <a:pt x="62" y="13"/>
                      <a:pt x="48" y="4"/>
                    </a:cubicBezTo>
                    <a:cubicBezTo>
                      <a:pt x="57" y="2"/>
                      <a:pt x="61" y="0"/>
                      <a:pt x="66" y="1"/>
                    </a:cubicBezTo>
                    <a:cubicBezTo>
                      <a:pt x="77" y="1"/>
                      <a:pt x="88" y="2"/>
                      <a:pt x="99" y="3"/>
                    </a:cubicBezTo>
                    <a:cubicBezTo>
                      <a:pt x="104" y="4"/>
                      <a:pt x="110" y="5"/>
                      <a:pt x="112" y="8"/>
                    </a:cubicBezTo>
                    <a:cubicBezTo>
                      <a:pt x="114" y="11"/>
                      <a:pt x="113" y="18"/>
                      <a:pt x="111" y="22"/>
                    </a:cubicBezTo>
                    <a:cubicBezTo>
                      <a:pt x="93" y="54"/>
                      <a:pt x="75" y="85"/>
                      <a:pt x="55"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5" name="Freeform 108"/>
              <p:cNvSpPr/>
              <p:nvPr/>
            </p:nvSpPr>
            <p:spPr bwMode="auto">
              <a:xfrm>
                <a:off x="11380561" y="-306388"/>
                <a:ext cx="261938" cy="298450"/>
              </a:xfrm>
              <a:custGeom>
                <a:avLst/>
                <a:gdLst>
                  <a:gd name="T0" fmla="*/ 27 w 83"/>
                  <a:gd name="T1" fmla="*/ 94 h 94"/>
                  <a:gd name="T2" fmla="*/ 5 w 83"/>
                  <a:gd name="T3" fmla="*/ 33 h 94"/>
                  <a:gd name="T4" fmla="*/ 32 w 83"/>
                  <a:gd name="T5" fmla="*/ 6 h 94"/>
                  <a:gd name="T6" fmla="*/ 80 w 83"/>
                  <a:gd name="T7" fmla="*/ 41 h 94"/>
                  <a:gd name="T8" fmla="*/ 43 w 83"/>
                  <a:gd name="T9" fmla="*/ 86 h 94"/>
                  <a:gd name="T10" fmla="*/ 27 w 83"/>
                  <a:gd name="T11" fmla="*/ 94 h 94"/>
                </a:gdLst>
                <a:ahLst/>
                <a:cxnLst>
                  <a:cxn ang="0">
                    <a:pos x="T0" y="T1"/>
                  </a:cxn>
                  <a:cxn ang="0">
                    <a:pos x="T2" y="T3"/>
                  </a:cxn>
                  <a:cxn ang="0">
                    <a:pos x="T4" y="T5"/>
                  </a:cxn>
                  <a:cxn ang="0">
                    <a:pos x="T6" y="T7"/>
                  </a:cxn>
                  <a:cxn ang="0">
                    <a:pos x="T8" y="T9"/>
                  </a:cxn>
                  <a:cxn ang="0">
                    <a:pos x="T10" y="T11"/>
                  </a:cxn>
                </a:cxnLst>
                <a:rect l="0" t="0" r="r" b="b"/>
                <a:pathLst>
                  <a:path w="83" h="94">
                    <a:moveTo>
                      <a:pt x="27" y="94"/>
                    </a:moveTo>
                    <a:cubicBezTo>
                      <a:pt x="19" y="71"/>
                      <a:pt x="10" y="52"/>
                      <a:pt x="5" y="33"/>
                    </a:cubicBezTo>
                    <a:cubicBezTo>
                      <a:pt x="0" y="11"/>
                      <a:pt x="11" y="0"/>
                      <a:pt x="32" y="6"/>
                    </a:cubicBezTo>
                    <a:cubicBezTo>
                      <a:pt x="52" y="12"/>
                      <a:pt x="78" y="18"/>
                      <a:pt x="80" y="41"/>
                    </a:cubicBezTo>
                    <a:cubicBezTo>
                      <a:pt x="83" y="63"/>
                      <a:pt x="61" y="75"/>
                      <a:pt x="43" y="86"/>
                    </a:cubicBezTo>
                    <a:cubicBezTo>
                      <a:pt x="39" y="89"/>
                      <a:pt x="33" y="91"/>
                      <a:pt x="27"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6" name="Freeform 109"/>
              <p:cNvSpPr/>
              <p:nvPr/>
            </p:nvSpPr>
            <p:spPr bwMode="auto">
              <a:xfrm>
                <a:off x="11355161" y="57150"/>
                <a:ext cx="249238" cy="303213"/>
              </a:xfrm>
              <a:custGeom>
                <a:avLst/>
                <a:gdLst>
                  <a:gd name="T0" fmla="*/ 0 w 79"/>
                  <a:gd name="T1" fmla="*/ 30 h 96"/>
                  <a:gd name="T2" fmla="*/ 12 w 79"/>
                  <a:gd name="T3" fmla="*/ 12 h 96"/>
                  <a:gd name="T4" fmla="*/ 67 w 79"/>
                  <a:gd name="T5" fmla="*/ 25 h 96"/>
                  <a:gd name="T6" fmla="*/ 68 w 79"/>
                  <a:gd name="T7" fmla="*/ 66 h 96"/>
                  <a:gd name="T8" fmla="*/ 58 w 79"/>
                  <a:gd name="T9" fmla="*/ 79 h 96"/>
                  <a:gd name="T10" fmla="*/ 16 w 79"/>
                  <a:gd name="T11" fmla="*/ 71 h 96"/>
                  <a:gd name="T12" fmla="*/ 0 w 79"/>
                  <a:gd name="T13" fmla="*/ 30 h 96"/>
                </a:gdLst>
                <a:ahLst/>
                <a:cxnLst>
                  <a:cxn ang="0">
                    <a:pos x="T0" y="T1"/>
                  </a:cxn>
                  <a:cxn ang="0">
                    <a:pos x="T2" y="T3"/>
                  </a:cxn>
                  <a:cxn ang="0">
                    <a:pos x="T4" y="T5"/>
                  </a:cxn>
                  <a:cxn ang="0">
                    <a:pos x="T6" y="T7"/>
                  </a:cxn>
                  <a:cxn ang="0">
                    <a:pos x="T8" y="T9"/>
                  </a:cxn>
                  <a:cxn ang="0">
                    <a:pos x="T10" y="T11"/>
                  </a:cxn>
                  <a:cxn ang="0">
                    <a:pos x="T12" y="T13"/>
                  </a:cxn>
                </a:cxnLst>
                <a:rect l="0" t="0" r="r" b="b"/>
                <a:pathLst>
                  <a:path w="79" h="96">
                    <a:moveTo>
                      <a:pt x="0" y="30"/>
                    </a:moveTo>
                    <a:cubicBezTo>
                      <a:pt x="4" y="24"/>
                      <a:pt x="7" y="16"/>
                      <a:pt x="12" y="12"/>
                    </a:cubicBezTo>
                    <a:cubicBezTo>
                      <a:pt x="26" y="0"/>
                      <a:pt x="49" y="6"/>
                      <a:pt x="67" y="25"/>
                    </a:cubicBezTo>
                    <a:cubicBezTo>
                      <a:pt x="79" y="38"/>
                      <a:pt x="77" y="52"/>
                      <a:pt x="68" y="66"/>
                    </a:cubicBezTo>
                    <a:cubicBezTo>
                      <a:pt x="65" y="71"/>
                      <a:pt x="62" y="75"/>
                      <a:pt x="58" y="79"/>
                    </a:cubicBezTo>
                    <a:cubicBezTo>
                      <a:pt x="40" y="96"/>
                      <a:pt x="26" y="94"/>
                      <a:pt x="16" y="71"/>
                    </a:cubicBezTo>
                    <a:cubicBezTo>
                      <a:pt x="10" y="58"/>
                      <a:pt x="5" y="45"/>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7" name="Freeform 110"/>
              <p:cNvSpPr/>
              <p:nvPr/>
            </p:nvSpPr>
            <p:spPr bwMode="auto">
              <a:xfrm>
                <a:off x="9291411" y="1674812"/>
                <a:ext cx="269875" cy="228600"/>
              </a:xfrm>
              <a:custGeom>
                <a:avLst/>
                <a:gdLst>
                  <a:gd name="T0" fmla="*/ 75 w 85"/>
                  <a:gd name="T1" fmla="*/ 72 h 72"/>
                  <a:gd name="T2" fmla="*/ 37 w 85"/>
                  <a:gd name="T3" fmla="*/ 59 h 72"/>
                  <a:gd name="T4" fmla="*/ 1 w 85"/>
                  <a:gd name="T5" fmla="*/ 23 h 72"/>
                  <a:gd name="T6" fmla="*/ 9 w 85"/>
                  <a:gd name="T7" fmla="*/ 10 h 72"/>
                  <a:gd name="T8" fmla="*/ 51 w 85"/>
                  <a:gd name="T9" fmla="*/ 3 h 72"/>
                  <a:gd name="T10" fmla="*/ 84 w 85"/>
                  <a:gd name="T11" fmla="*/ 30 h 72"/>
                  <a:gd name="T12" fmla="*/ 75 w 85"/>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85" h="72">
                    <a:moveTo>
                      <a:pt x="75" y="72"/>
                    </a:moveTo>
                    <a:cubicBezTo>
                      <a:pt x="59" y="66"/>
                      <a:pt x="48" y="62"/>
                      <a:pt x="37" y="59"/>
                    </a:cubicBezTo>
                    <a:cubicBezTo>
                      <a:pt x="18" y="53"/>
                      <a:pt x="4" y="43"/>
                      <a:pt x="1" y="23"/>
                    </a:cubicBezTo>
                    <a:cubicBezTo>
                      <a:pt x="0" y="19"/>
                      <a:pt x="5" y="11"/>
                      <a:pt x="9" y="10"/>
                    </a:cubicBezTo>
                    <a:cubicBezTo>
                      <a:pt x="23" y="6"/>
                      <a:pt x="37" y="6"/>
                      <a:pt x="51" y="3"/>
                    </a:cubicBezTo>
                    <a:cubicBezTo>
                      <a:pt x="71" y="0"/>
                      <a:pt x="85" y="10"/>
                      <a:pt x="84" y="30"/>
                    </a:cubicBezTo>
                    <a:cubicBezTo>
                      <a:pt x="82" y="45"/>
                      <a:pt x="78" y="59"/>
                      <a:pt x="75"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8" name="Freeform 111"/>
              <p:cNvSpPr/>
              <p:nvPr/>
            </p:nvSpPr>
            <p:spPr bwMode="auto">
              <a:xfrm>
                <a:off x="9510486" y="1884362"/>
                <a:ext cx="280988" cy="239713"/>
              </a:xfrm>
              <a:custGeom>
                <a:avLst/>
                <a:gdLst>
                  <a:gd name="T0" fmla="*/ 77 w 89"/>
                  <a:gd name="T1" fmla="*/ 76 h 76"/>
                  <a:gd name="T2" fmla="*/ 29 w 89"/>
                  <a:gd name="T3" fmla="*/ 56 h 76"/>
                  <a:gd name="T4" fmla="*/ 17 w 89"/>
                  <a:gd name="T5" fmla="*/ 50 h 76"/>
                  <a:gd name="T6" fmla="*/ 0 w 89"/>
                  <a:gd name="T7" fmla="*/ 26 h 76"/>
                  <a:gd name="T8" fmla="*/ 23 w 89"/>
                  <a:gd name="T9" fmla="*/ 14 h 76"/>
                  <a:gd name="T10" fmla="*/ 75 w 89"/>
                  <a:gd name="T11" fmla="*/ 18 h 76"/>
                  <a:gd name="T12" fmla="*/ 77 w 89"/>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89" h="76">
                    <a:moveTo>
                      <a:pt x="77" y="76"/>
                    </a:moveTo>
                    <a:cubicBezTo>
                      <a:pt x="61" y="69"/>
                      <a:pt x="45" y="63"/>
                      <a:pt x="29" y="56"/>
                    </a:cubicBezTo>
                    <a:cubicBezTo>
                      <a:pt x="25" y="54"/>
                      <a:pt x="20" y="53"/>
                      <a:pt x="17" y="50"/>
                    </a:cubicBezTo>
                    <a:cubicBezTo>
                      <a:pt x="11" y="43"/>
                      <a:pt x="6" y="34"/>
                      <a:pt x="0" y="26"/>
                    </a:cubicBezTo>
                    <a:cubicBezTo>
                      <a:pt x="8" y="22"/>
                      <a:pt x="15" y="16"/>
                      <a:pt x="23" y="14"/>
                    </a:cubicBezTo>
                    <a:cubicBezTo>
                      <a:pt x="41" y="10"/>
                      <a:pt x="61" y="0"/>
                      <a:pt x="75" y="18"/>
                    </a:cubicBezTo>
                    <a:cubicBezTo>
                      <a:pt x="89" y="37"/>
                      <a:pt x="84" y="58"/>
                      <a:pt x="77"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9" name="Freeform 112"/>
              <p:cNvSpPr/>
              <p:nvPr/>
            </p:nvSpPr>
            <p:spPr bwMode="auto">
              <a:xfrm>
                <a:off x="14734949" y="1489075"/>
                <a:ext cx="188913" cy="217488"/>
              </a:xfrm>
              <a:custGeom>
                <a:avLst/>
                <a:gdLst>
                  <a:gd name="T0" fmla="*/ 60 w 60"/>
                  <a:gd name="T1" fmla="*/ 27 h 69"/>
                  <a:gd name="T2" fmla="*/ 49 w 60"/>
                  <a:gd name="T3" fmla="*/ 51 h 69"/>
                  <a:gd name="T4" fmla="*/ 11 w 60"/>
                  <a:gd name="T5" fmla="*/ 61 h 69"/>
                  <a:gd name="T6" fmla="*/ 13 w 60"/>
                  <a:gd name="T7" fmla="*/ 22 h 69"/>
                  <a:gd name="T8" fmla="*/ 25 w 60"/>
                  <a:gd name="T9" fmla="*/ 11 h 69"/>
                  <a:gd name="T10" fmla="*/ 46 w 60"/>
                  <a:gd name="T11" fmla="*/ 3 h 69"/>
                  <a:gd name="T12" fmla="*/ 60 w 60"/>
                  <a:gd name="T13" fmla="*/ 27 h 69"/>
                </a:gdLst>
                <a:ahLst/>
                <a:cxnLst>
                  <a:cxn ang="0">
                    <a:pos x="T0" y="T1"/>
                  </a:cxn>
                  <a:cxn ang="0">
                    <a:pos x="T2" y="T3"/>
                  </a:cxn>
                  <a:cxn ang="0">
                    <a:pos x="T4" y="T5"/>
                  </a:cxn>
                  <a:cxn ang="0">
                    <a:pos x="T6" y="T7"/>
                  </a:cxn>
                  <a:cxn ang="0">
                    <a:pos x="T8" y="T9"/>
                  </a:cxn>
                  <a:cxn ang="0">
                    <a:pos x="T10" y="T11"/>
                  </a:cxn>
                  <a:cxn ang="0">
                    <a:pos x="T12" y="T13"/>
                  </a:cxn>
                </a:cxnLst>
                <a:rect l="0" t="0" r="r" b="b"/>
                <a:pathLst>
                  <a:path w="60" h="69">
                    <a:moveTo>
                      <a:pt x="60" y="27"/>
                    </a:moveTo>
                    <a:cubicBezTo>
                      <a:pt x="56" y="37"/>
                      <a:pt x="54" y="45"/>
                      <a:pt x="49" y="51"/>
                    </a:cubicBezTo>
                    <a:cubicBezTo>
                      <a:pt x="39" y="65"/>
                      <a:pt x="22" y="69"/>
                      <a:pt x="11" y="61"/>
                    </a:cubicBezTo>
                    <a:cubicBezTo>
                      <a:pt x="0" y="52"/>
                      <a:pt x="1" y="37"/>
                      <a:pt x="13" y="22"/>
                    </a:cubicBezTo>
                    <a:cubicBezTo>
                      <a:pt x="17" y="18"/>
                      <a:pt x="20" y="13"/>
                      <a:pt x="25" y="11"/>
                    </a:cubicBezTo>
                    <a:cubicBezTo>
                      <a:pt x="32" y="7"/>
                      <a:pt x="43" y="0"/>
                      <a:pt x="46" y="3"/>
                    </a:cubicBezTo>
                    <a:cubicBezTo>
                      <a:pt x="53" y="8"/>
                      <a:pt x="56" y="19"/>
                      <a:pt x="6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3" name="组合 702"/>
            <p:cNvGrpSpPr/>
            <p:nvPr/>
          </p:nvGrpSpPr>
          <p:grpSpPr>
            <a:xfrm>
              <a:off x="5634" y="2542"/>
              <a:ext cx="3490" cy="1224"/>
              <a:chOff x="6815138" y="1806575"/>
              <a:chExt cx="2881312" cy="1009650"/>
            </a:xfrm>
          </p:grpSpPr>
          <p:sp>
            <p:nvSpPr>
              <p:cNvPr id="704" name="Freeform 121"/>
              <p:cNvSpPr/>
              <p:nvPr/>
            </p:nvSpPr>
            <p:spPr bwMode="auto">
              <a:xfrm>
                <a:off x="8842375" y="2344738"/>
                <a:ext cx="147637" cy="152400"/>
              </a:xfrm>
              <a:custGeom>
                <a:avLst/>
                <a:gdLst>
                  <a:gd name="T0" fmla="*/ 13 w 47"/>
                  <a:gd name="T1" fmla="*/ 47 h 48"/>
                  <a:gd name="T2" fmla="*/ 8 w 47"/>
                  <a:gd name="T3" fmla="*/ 33 h 48"/>
                  <a:gd name="T4" fmla="*/ 0 w 47"/>
                  <a:gd name="T5" fmla="*/ 14 h 48"/>
                  <a:gd name="T6" fmla="*/ 30 w 47"/>
                  <a:gd name="T7" fmla="*/ 5 h 48"/>
                  <a:gd name="T8" fmla="*/ 36 w 47"/>
                  <a:gd name="T9" fmla="*/ 12 h 48"/>
                  <a:gd name="T10" fmla="*/ 39 w 47"/>
                  <a:gd name="T11" fmla="*/ 38 h 48"/>
                  <a:gd name="T12" fmla="*/ 13 w 47"/>
                  <a:gd name="T13" fmla="*/ 47 h 48"/>
                </a:gdLst>
                <a:ahLst/>
                <a:cxnLst>
                  <a:cxn ang="0">
                    <a:pos x="T0" y="T1"/>
                  </a:cxn>
                  <a:cxn ang="0">
                    <a:pos x="T2" y="T3"/>
                  </a:cxn>
                  <a:cxn ang="0">
                    <a:pos x="T4" y="T5"/>
                  </a:cxn>
                  <a:cxn ang="0">
                    <a:pos x="T6" y="T7"/>
                  </a:cxn>
                  <a:cxn ang="0">
                    <a:pos x="T8" y="T9"/>
                  </a:cxn>
                  <a:cxn ang="0">
                    <a:pos x="T10" y="T11"/>
                  </a:cxn>
                  <a:cxn ang="0">
                    <a:pos x="T12" y="T13"/>
                  </a:cxn>
                </a:cxnLst>
                <a:rect l="0" t="0" r="r" b="b"/>
                <a:pathLst>
                  <a:path w="47" h="48">
                    <a:moveTo>
                      <a:pt x="13" y="47"/>
                    </a:moveTo>
                    <a:cubicBezTo>
                      <a:pt x="3" y="44"/>
                      <a:pt x="9" y="41"/>
                      <a:pt x="8" y="33"/>
                    </a:cubicBezTo>
                    <a:cubicBezTo>
                      <a:pt x="6" y="26"/>
                      <a:pt x="0" y="19"/>
                      <a:pt x="0" y="14"/>
                    </a:cubicBezTo>
                    <a:cubicBezTo>
                      <a:pt x="1" y="0"/>
                      <a:pt x="19" y="1"/>
                      <a:pt x="30" y="5"/>
                    </a:cubicBezTo>
                    <a:cubicBezTo>
                      <a:pt x="32" y="6"/>
                      <a:pt x="34" y="9"/>
                      <a:pt x="36" y="12"/>
                    </a:cubicBezTo>
                    <a:cubicBezTo>
                      <a:pt x="41" y="19"/>
                      <a:pt x="47" y="30"/>
                      <a:pt x="39" y="38"/>
                    </a:cubicBezTo>
                    <a:cubicBezTo>
                      <a:pt x="32" y="45"/>
                      <a:pt x="21" y="48"/>
                      <a:pt x="13" y="47"/>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5" name="Freeform 122"/>
              <p:cNvSpPr/>
              <p:nvPr/>
            </p:nvSpPr>
            <p:spPr bwMode="auto">
              <a:xfrm>
                <a:off x="8397875" y="1892300"/>
                <a:ext cx="536575" cy="554038"/>
              </a:xfrm>
              <a:custGeom>
                <a:avLst/>
                <a:gdLst>
                  <a:gd name="T0" fmla="*/ 44 w 169"/>
                  <a:gd name="T1" fmla="*/ 174 h 174"/>
                  <a:gd name="T2" fmla="*/ 43 w 169"/>
                  <a:gd name="T3" fmla="*/ 173 h 174"/>
                  <a:gd name="T4" fmla="*/ 43 w 169"/>
                  <a:gd name="T5" fmla="*/ 170 h 174"/>
                  <a:gd name="T6" fmla="*/ 72 w 169"/>
                  <a:gd name="T7" fmla="*/ 151 h 174"/>
                  <a:gd name="T8" fmla="*/ 89 w 169"/>
                  <a:gd name="T9" fmla="*/ 129 h 174"/>
                  <a:gd name="T10" fmla="*/ 33 w 169"/>
                  <a:gd name="T11" fmla="*/ 150 h 174"/>
                  <a:gd name="T12" fmla="*/ 11 w 169"/>
                  <a:gd name="T13" fmla="*/ 140 h 174"/>
                  <a:gd name="T14" fmla="*/ 11 w 169"/>
                  <a:gd name="T15" fmla="*/ 139 h 174"/>
                  <a:gd name="T16" fmla="*/ 11 w 169"/>
                  <a:gd name="T17" fmla="*/ 120 h 174"/>
                  <a:gd name="T18" fmla="*/ 79 w 169"/>
                  <a:gd name="T19" fmla="*/ 104 h 174"/>
                  <a:gd name="T20" fmla="*/ 98 w 169"/>
                  <a:gd name="T21" fmla="*/ 94 h 174"/>
                  <a:gd name="T22" fmla="*/ 101 w 169"/>
                  <a:gd name="T23" fmla="*/ 18 h 174"/>
                  <a:gd name="T24" fmla="*/ 130 w 169"/>
                  <a:gd name="T25" fmla="*/ 21 h 174"/>
                  <a:gd name="T26" fmla="*/ 135 w 169"/>
                  <a:gd name="T27" fmla="*/ 27 h 174"/>
                  <a:gd name="T28" fmla="*/ 136 w 169"/>
                  <a:gd name="T29" fmla="*/ 27 h 174"/>
                  <a:gd name="T30" fmla="*/ 135 w 169"/>
                  <a:gd name="T31" fmla="*/ 45 h 174"/>
                  <a:gd name="T32" fmla="*/ 129 w 169"/>
                  <a:gd name="T33" fmla="*/ 84 h 174"/>
                  <a:gd name="T34" fmla="*/ 166 w 169"/>
                  <a:gd name="T35" fmla="*/ 71 h 174"/>
                  <a:gd name="T36" fmla="*/ 162 w 169"/>
                  <a:gd name="T37" fmla="*/ 90 h 174"/>
                  <a:gd name="T38" fmla="*/ 126 w 169"/>
                  <a:gd name="T39" fmla="*/ 106 h 174"/>
                  <a:gd name="T40" fmla="*/ 108 w 169"/>
                  <a:gd name="T41" fmla="*/ 145 h 174"/>
                  <a:gd name="T42" fmla="*/ 99 w 169"/>
                  <a:gd name="T43" fmla="*/ 154 h 174"/>
                  <a:gd name="T44" fmla="*/ 74 w 169"/>
                  <a:gd name="T45" fmla="*/ 167 h 174"/>
                  <a:gd name="T46" fmla="*/ 44 w 169"/>
                  <a:gd name="T4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74">
                    <a:moveTo>
                      <a:pt x="44" y="174"/>
                    </a:moveTo>
                    <a:cubicBezTo>
                      <a:pt x="43" y="174"/>
                      <a:pt x="43" y="174"/>
                      <a:pt x="43" y="173"/>
                    </a:cubicBezTo>
                    <a:cubicBezTo>
                      <a:pt x="43" y="172"/>
                      <a:pt x="43" y="171"/>
                      <a:pt x="43" y="170"/>
                    </a:cubicBezTo>
                    <a:cubicBezTo>
                      <a:pt x="46" y="169"/>
                      <a:pt x="72" y="152"/>
                      <a:pt x="72" y="151"/>
                    </a:cubicBezTo>
                    <a:cubicBezTo>
                      <a:pt x="80" y="145"/>
                      <a:pt x="87" y="139"/>
                      <a:pt x="89" y="129"/>
                    </a:cubicBezTo>
                    <a:cubicBezTo>
                      <a:pt x="70" y="135"/>
                      <a:pt x="52" y="149"/>
                      <a:pt x="33" y="150"/>
                    </a:cubicBezTo>
                    <a:cubicBezTo>
                      <a:pt x="24" y="148"/>
                      <a:pt x="18" y="143"/>
                      <a:pt x="11" y="140"/>
                    </a:cubicBezTo>
                    <a:cubicBezTo>
                      <a:pt x="11" y="140"/>
                      <a:pt x="11" y="140"/>
                      <a:pt x="11" y="139"/>
                    </a:cubicBezTo>
                    <a:cubicBezTo>
                      <a:pt x="1" y="133"/>
                      <a:pt x="0" y="124"/>
                      <a:pt x="11" y="120"/>
                    </a:cubicBezTo>
                    <a:cubicBezTo>
                      <a:pt x="31" y="124"/>
                      <a:pt x="61" y="111"/>
                      <a:pt x="79" y="104"/>
                    </a:cubicBezTo>
                    <a:cubicBezTo>
                      <a:pt x="83" y="102"/>
                      <a:pt x="95" y="98"/>
                      <a:pt x="98" y="94"/>
                    </a:cubicBezTo>
                    <a:cubicBezTo>
                      <a:pt x="103" y="68"/>
                      <a:pt x="100" y="42"/>
                      <a:pt x="101" y="18"/>
                    </a:cubicBezTo>
                    <a:cubicBezTo>
                      <a:pt x="108" y="0"/>
                      <a:pt x="119" y="12"/>
                      <a:pt x="130" y="21"/>
                    </a:cubicBezTo>
                    <a:cubicBezTo>
                      <a:pt x="131" y="22"/>
                      <a:pt x="133" y="24"/>
                      <a:pt x="135" y="27"/>
                    </a:cubicBezTo>
                    <a:cubicBezTo>
                      <a:pt x="136" y="27"/>
                      <a:pt x="136" y="27"/>
                      <a:pt x="136" y="27"/>
                    </a:cubicBezTo>
                    <a:cubicBezTo>
                      <a:pt x="141" y="35"/>
                      <a:pt x="142" y="38"/>
                      <a:pt x="135" y="45"/>
                    </a:cubicBezTo>
                    <a:cubicBezTo>
                      <a:pt x="130" y="57"/>
                      <a:pt x="128" y="70"/>
                      <a:pt x="129" y="84"/>
                    </a:cubicBezTo>
                    <a:cubicBezTo>
                      <a:pt x="142" y="82"/>
                      <a:pt x="150" y="71"/>
                      <a:pt x="166" y="71"/>
                    </a:cubicBezTo>
                    <a:cubicBezTo>
                      <a:pt x="169" y="78"/>
                      <a:pt x="169" y="84"/>
                      <a:pt x="162" y="90"/>
                    </a:cubicBezTo>
                    <a:cubicBezTo>
                      <a:pt x="151" y="95"/>
                      <a:pt x="138" y="100"/>
                      <a:pt x="126" y="106"/>
                    </a:cubicBezTo>
                    <a:cubicBezTo>
                      <a:pt x="123" y="119"/>
                      <a:pt x="117" y="135"/>
                      <a:pt x="108" y="145"/>
                    </a:cubicBezTo>
                    <a:cubicBezTo>
                      <a:pt x="107" y="147"/>
                      <a:pt x="100" y="153"/>
                      <a:pt x="99" y="154"/>
                    </a:cubicBezTo>
                    <a:cubicBezTo>
                      <a:pt x="90" y="159"/>
                      <a:pt x="83" y="165"/>
                      <a:pt x="74" y="167"/>
                    </a:cubicBezTo>
                    <a:cubicBezTo>
                      <a:pt x="49" y="174"/>
                      <a:pt x="48" y="173"/>
                      <a:pt x="44" y="174"/>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Freeform 123"/>
              <p:cNvSpPr/>
              <p:nvPr/>
            </p:nvSpPr>
            <p:spPr bwMode="auto">
              <a:xfrm>
                <a:off x="7702550" y="2217738"/>
                <a:ext cx="319087" cy="369888"/>
              </a:xfrm>
              <a:custGeom>
                <a:avLst/>
                <a:gdLst>
                  <a:gd name="T0" fmla="*/ 23 w 101"/>
                  <a:gd name="T1" fmla="*/ 116 h 116"/>
                  <a:gd name="T2" fmla="*/ 0 w 101"/>
                  <a:gd name="T3" fmla="*/ 93 h 116"/>
                  <a:gd name="T4" fmla="*/ 3 w 101"/>
                  <a:gd name="T5" fmla="*/ 86 h 116"/>
                  <a:gd name="T6" fmla="*/ 66 w 101"/>
                  <a:gd name="T7" fmla="*/ 35 h 116"/>
                  <a:gd name="T8" fmla="*/ 87 w 101"/>
                  <a:gd name="T9" fmla="*/ 7 h 116"/>
                  <a:gd name="T10" fmla="*/ 88 w 101"/>
                  <a:gd name="T11" fmla="*/ 7 h 116"/>
                  <a:gd name="T12" fmla="*/ 88 w 101"/>
                  <a:gd name="T13" fmla="*/ 6 h 116"/>
                  <a:gd name="T14" fmla="*/ 100 w 101"/>
                  <a:gd name="T15" fmla="*/ 7 h 116"/>
                  <a:gd name="T16" fmla="*/ 87 w 101"/>
                  <a:gd name="T17" fmla="*/ 25 h 116"/>
                  <a:gd name="T18" fmla="*/ 72 w 101"/>
                  <a:gd name="T19" fmla="*/ 58 h 116"/>
                  <a:gd name="T20" fmla="*/ 63 w 101"/>
                  <a:gd name="T21" fmla="*/ 71 h 116"/>
                  <a:gd name="T22" fmla="*/ 47 w 101"/>
                  <a:gd name="T23" fmla="*/ 95 h 116"/>
                  <a:gd name="T24" fmla="*/ 28 w 101"/>
                  <a:gd name="T25" fmla="*/ 115 h 116"/>
                  <a:gd name="T26" fmla="*/ 23 w 10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16">
                    <a:moveTo>
                      <a:pt x="23" y="116"/>
                    </a:moveTo>
                    <a:cubicBezTo>
                      <a:pt x="14" y="111"/>
                      <a:pt x="5" y="100"/>
                      <a:pt x="0" y="93"/>
                    </a:cubicBezTo>
                    <a:cubicBezTo>
                      <a:pt x="1" y="91"/>
                      <a:pt x="2" y="88"/>
                      <a:pt x="3" y="86"/>
                    </a:cubicBezTo>
                    <a:cubicBezTo>
                      <a:pt x="25" y="70"/>
                      <a:pt x="47" y="55"/>
                      <a:pt x="66" y="35"/>
                    </a:cubicBezTo>
                    <a:cubicBezTo>
                      <a:pt x="72" y="26"/>
                      <a:pt x="80" y="16"/>
                      <a:pt x="87" y="7"/>
                    </a:cubicBezTo>
                    <a:cubicBezTo>
                      <a:pt x="87" y="7"/>
                      <a:pt x="87" y="7"/>
                      <a:pt x="88" y="7"/>
                    </a:cubicBezTo>
                    <a:cubicBezTo>
                      <a:pt x="88" y="6"/>
                      <a:pt x="88" y="6"/>
                      <a:pt x="88" y="6"/>
                    </a:cubicBezTo>
                    <a:cubicBezTo>
                      <a:pt x="93" y="1"/>
                      <a:pt x="96" y="0"/>
                      <a:pt x="100" y="7"/>
                    </a:cubicBezTo>
                    <a:cubicBezTo>
                      <a:pt x="101" y="13"/>
                      <a:pt x="90" y="20"/>
                      <a:pt x="87" y="25"/>
                    </a:cubicBezTo>
                    <a:cubicBezTo>
                      <a:pt x="82" y="36"/>
                      <a:pt x="78" y="47"/>
                      <a:pt x="72" y="58"/>
                    </a:cubicBezTo>
                    <a:cubicBezTo>
                      <a:pt x="70" y="60"/>
                      <a:pt x="70" y="60"/>
                      <a:pt x="63" y="71"/>
                    </a:cubicBezTo>
                    <a:cubicBezTo>
                      <a:pt x="58" y="76"/>
                      <a:pt x="50" y="88"/>
                      <a:pt x="47" y="95"/>
                    </a:cubicBezTo>
                    <a:cubicBezTo>
                      <a:pt x="40" y="99"/>
                      <a:pt x="37" y="111"/>
                      <a:pt x="28" y="115"/>
                    </a:cubicBezTo>
                    <a:cubicBezTo>
                      <a:pt x="27" y="115"/>
                      <a:pt x="25" y="115"/>
                      <a:pt x="23" y="116"/>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Freeform 124"/>
              <p:cNvSpPr/>
              <p:nvPr/>
            </p:nvSpPr>
            <p:spPr bwMode="auto">
              <a:xfrm>
                <a:off x="8104188" y="2205038"/>
                <a:ext cx="180975" cy="136525"/>
              </a:xfrm>
              <a:custGeom>
                <a:avLst/>
                <a:gdLst>
                  <a:gd name="T0" fmla="*/ 25 w 57"/>
                  <a:gd name="T1" fmla="*/ 43 h 43"/>
                  <a:gd name="T2" fmla="*/ 0 w 57"/>
                  <a:gd name="T3" fmla="*/ 26 h 43"/>
                  <a:gd name="T4" fmla="*/ 3 w 57"/>
                  <a:gd name="T5" fmla="*/ 18 h 43"/>
                  <a:gd name="T6" fmla="*/ 8 w 57"/>
                  <a:gd name="T7" fmla="*/ 16 h 43"/>
                  <a:gd name="T8" fmla="*/ 22 w 57"/>
                  <a:gd name="T9" fmla="*/ 15 h 43"/>
                  <a:gd name="T10" fmla="*/ 56 w 57"/>
                  <a:gd name="T11" fmla="*/ 6 h 43"/>
                  <a:gd name="T12" fmla="*/ 25 w 57"/>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7" h="43">
                    <a:moveTo>
                      <a:pt x="25" y="43"/>
                    </a:moveTo>
                    <a:cubicBezTo>
                      <a:pt x="12" y="43"/>
                      <a:pt x="8" y="34"/>
                      <a:pt x="0" y="26"/>
                    </a:cubicBezTo>
                    <a:cubicBezTo>
                      <a:pt x="0" y="23"/>
                      <a:pt x="2" y="21"/>
                      <a:pt x="3" y="18"/>
                    </a:cubicBezTo>
                    <a:cubicBezTo>
                      <a:pt x="6" y="17"/>
                      <a:pt x="6" y="17"/>
                      <a:pt x="8" y="16"/>
                    </a:cubicBezTo>
                    <a:cubicBezTo>
                      <a:pt x="14" y="15"/>
                      <a:pt x="16" y="16"/>
                      <a:pt x="22" y="15"/>
                    </a:cubicBezTo>
                    <a:cubicBezTo>
                      <a:pt x="30" y="13"/>
                      <a:pt x="49" y="0"/>
                      <a:pt x="56" y="6"/>
                    </a:cubicBezTo>
                    <a:cubicBezTo>
                      <a:pt x="57" y="22"/>
                      <a:pt x="39" y="39"/>
                      <a:pt x="25" y="43"/>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8" name="Freeform 125"/>
              <p:cNvSpPr/>
              <p:nvPr/>
            </p:nvSpPr>
            <p:spPr bwMode="auto">
              <a:xfrm>
                <a:off x="7834313" y="2122488"/>
                <a:ext cx="120650" cy="136525"/>
              </a:xfrm>
              <a:custGeom>
                <a:avLst/>
                <a:gdLst>
                  <a:gd name="T0" fmla="*/ 7 w 38"/>
                  <a:gd name="T1" fmla="*/ 43 h 43"/>
                  <a:gd name="T2" fmla="*/ 0 w 38"/>
                  <a:gd name="T3" fmla="*/ 12 h 43"/>
                  <a:gd name="T4" fmla="*/ 25 w 38"/>
                  <a:gd name="T5" fmla="*/ 7 h 43"/>
                  <a:gd name="T6" fmla="*/ 30 w 38"/>
                  <a:gd name="T7" fmla="*/ 33 h 43"/>
                  <a:gd name="T8" fmla="*/ 7 w 38"/>
                  <a:gd name="T9" fmla="*/ 43 h 43"/>
                </a:gdLst>
                <a:ahLst/>
                <a:cxnLst>
                  <a:cxn ang="0">
                    <a:pos x="T0" y="T1"/>
                  </a:cxn>
                  <a:cxn ang="0">
                    <a:pos x="T2" y="T3"/>
                  </a:cxn>
                  <a:cxn ang="0">
                    <a:pos x="T4" y="T5"/>
                  </a:cxn>
                  <a:cxn ang="0">
                    <a:pos x="T6" y="T7"/>
                  </a:cxn>
                  <a:cxn ang="0">
                    <a:pos x="T8" y="T9"/>
                  </a:cxn>
                </a:cxnLst>
                <a:rect l="0" t="0" r="r" b="b"/>
                <a:pathLst>
                  <a:path w="38" h="43">
                    <a:moveTo>
                      <a:pt x="7" y="43"/>
                    </a:moveTo>
                    <a:cubicBezTo>
                      <a:pt x="1" y="39"/>
                      <a:pt x="0" y="18"/>
                      <a:pt x="0" y="12"/>
                    </a:cubicBezTo>
                    <a:cubicBezTo>
                      <a:pt x="4" y="0"/>
                      <a:pt x="16" y="0"/>
                      <a:pt x="25" y="7"/>
                    </a:cubicBezTo>
                    <a:cubicBezTo>
                      <a:pt x="33" y="17"/>
                      <a:pt x="38" y="22"/>
                      <a:pt x="30" y="33"/>
                    </a:cubicBezTo>
                    <a:cubicBezTo>
                      <a:pt x="21" y="41"/>
                      <a:pt x="17" y="42"/>
                      <a:pt x="7" y="43"/>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Freeform 126"/>
              <p:cNvSpPr/>
              <p:nvPr/>
            </p:nvSpPr>
            <p:spPr bwMode="auto">
              <a:xfrm>
                <a:off x="8101013" y="2030413"/>
                <a:ext cx="209550" cy="196850"/>
              </a:xfrm>
              <a:custGeom>
                <a:avLst/>
                <a:gdLst>
                  <a:gd name="T0" fmla="*/ 22 w 66"/>
                  <a:gd name="T1" fmla="*/ 62 h 62"/>
                  <a:gd name="T2" fmla="*/ 27 w 66"/>
                  <a:gd name="T3" fmla="*/ 39 h 62"/>
                  <a:gd name="T4" fmla="*/ 17 w 66"/>
                  <a:gd name="T5" fmla="*/ 41 h 62"/>
                  <a:gd name="T6" fmla="*/ 3 w 66"/>
                  <a:gd name="T7" fmla="*/ 20 h 62"/>
                  <a:gd name="T8" fmla="*/ 16 w 66"/>
                  <a:gd name="T9" fmla="*/ 14 h 62"/>
                  <a:gd name="T10" fmla="*/ 43 w 66"/>
                  <a:gd name="T11" fmla="*/ 2 h 62"/>
                  <a:gd name="T12" fmla="*/ 66 w 66"/>
                  <a:gd name="T13" fmla="*/ 23 h 62"/>
                  <a:gd name="T14" fmla="*/ 51 w 66"/>
                  <a:gd name="T15" fmla="*/ 47 h 62"/>
                  <a:gd name="T16" fmla="*/ 28 w 66"/>
                  <a:gd name="T17" fmla="*/ 61 h 62"/>
                  <a:gd name="T18" fmla="*/ 22 w 66"/>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2">
                    <a:moveTo>
                      <a:pt x="22" y="62"/>
                    </a:moveTo>
                    <a:cubicBezTo>
                      <a:pt x="21" y="56"/>
                      <a:pt x="30" y="43"/>
                      <a:pt x="27" y="39"/>
                    </a:cubicBezTo>
                    <a:cubicBezTo>
                      <a:pt x="24" y="40"/>
                      <a:pt x="21" y="41"/>
                      <a:pt x="17" y="41"/>
                    </a:cubicBezTo>
                    <a:cubicBezTo>
                      <a:pt x="9" y="37"/>
                      <a:pt x="0" y="27"/>
                      <a:pt x="3" y="20"/>
                    </a:cubicBezTo>
                    <a:cubicBezTo>
                      <a:pt x="9" y="13"/>
                      <a:pt x="7" y="15"/>
                      <a:pt x="16" y="14"/>
                    </a:cubicBezTo>
                    <a:cubicBezTo>
                      <a:pt x="25" y="10"/>
                      <a:pt x="34" y="6"/>
                      <a:pt x="43" y="2"/>
                    </a:cubicBezTo>
                    <a:cubicBezTo>
                      <a:pt x="58" y="0"/>
                      <a:pt x="65" y="8"/>
                      <a:pt x="66" y="23"/>
                    </a:cubicBezTo>
                    <a:cubicBezTo>
                      <a:pt x="64" y="32"/>
                      <a:pt x="57" y="40"/>
                      <a:pt x="51" y="47"/>
                    </a:cubicBezTo>
                    <a:cubicBezTo>
                      <a:pt x="43" y="52"/>
                      <a:pt x="36" y="57"/>
                      <a:pt x="28" y="61"/>
                    </a:cubicBezTo>
                    <a:cubicBezTo>
                      <a:pt x="26" y="62"/>
                      <a:pt x="24" y="62"/>
                      <a:pt x="22" y="62"/>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Freeform 127"/>
              <p:cNvSpPr/>
              <p:nvPr/>
            </p:nvSpPr>
            <p:spPr bwMode="auto">
              <a:xfrm>
                <a:off x="7894638" y="1949450"/>
                <a:ext cx="130175" cy="144463"/>
              </a:xfrm>
              <a:custGeom>
                <a:avLst/>
                <a:gdLst>
                  <a:gd name="T0" fmla="*/ 5 w 41"/>
                  <a:gd name="T1" fmla="*/ 45 h 45"/>
                  <a:gd name="T2" fmla="*/ 5 w 41"/>
                  <a:gd name="T3" fmla="*/ 37 h 45"/>
                  <a:gd name="T4" fmla="*/ 0 w 41"/>
                  <a:gd name="T5" fmla="*/ 20 h 45"/>
                  <a:gd name="T6" fmla="*/ 9 w 41"/>
                  <a:gd name="T7" fmla="*/ 0 h 45"/>
                  <a:gd name="T8" fmla="*/ 35 w 41"/>
                  <a:gd name="T9" fmla="*/ 29 h 45"/>
                  <a:gd name="T10" fmla="*/ 5 w 41"/>
                  <a:gd name="T11" fmla="*/ 45 h 45"/>
                </a:gdLst>
                <a:ahLst/>
                <a:cxnLst>
                  <a:cxn ang="0">
                    <a:pos x="T0" y="T1"/>
                  </a:cxn>
                  <a:cxn ang="0">
                    <a:pos x="T2" y="T3"/>
                  </a:cxn>
                  <a:cxn ang="0">
                    <a:pos x="T4" y="T5"/>
                  </a:cxn>
                  <a:cxn ang="0">
                    <a:pos x="T6" y="T7"/>
                  </a:cxn>
                  <a:cxn ang="0">
                    <a:pos x="T8" y="T9"/>
                  </a:cxn>
                  <a:cxn ang="0">
                    <a:pos x="T10" y="T11"/>
                  </a:cxn>
                </a:cxnLst>
                <a:rect l="0" t="0" r="r" b="b"/>
                <a:pathLst>
                  <a:path w="41" h="45">
                    <a:moveTo>
                      <a:pt x="5" y="45"/>
                    </a:moveTo>
                    <a:cubicBezTo>
                      <a:pt x="2" y="42"/>
                      <a:pt x="3" y="40"/>
                      <a:pt x="5" y="37"/>
                    </a:cubicBezTo>
                    <a:cubicBezTo>
                      <a:pt x="4" y="31"/>
                      <a:pt x="0" y="26"/>
                      <a:pt x="0" y="20"/>
                    </a:cubicBezTo>
                    <a:cubicBezTo>
                      <a:pt x="2" y="9"/>
                      <a:pt x="0" y="5"/>
                      <a:pt x="9" y="0"/>
                    </a:cubicBezTo>
                    <a:cubicBezTo>
                      <a:pt x="16" y="3"/>
                      <a:pt x="41" y="16"/>
                      <a:pt x="35" y="29"/>
                    </a:cubicBezTo>
                    <a:cubicBezTo>
                      <a:pt x="28" y="38"/>
                      <a:pt x="15" y="43"/>
                      <a:pt x="5" y="45"/>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Freeform 128"/>
              <p:cNvSpPr/>
              <p:nvPr/>
            </p:nvSpPr>
            <p:spPr bwMode="auto">
              <a:xfrm>
                <a:off x="6815138" y="1990725"/>
                <a:ext cx="817562" cy="628650"/>
              </a:xfrm>
              <a:custGeom>
                <a:avLst/>
                <a:gdLst>
                  <a:gd name="T0" fmla="*/ 27 w 258"/>
                  <a:gd name="T1" fmla="*/ 197 h 197"/>
                  <a:gd name="T2" fmla="*/ 17 w 258"/>
                  <a:gd name="T3" fmla="*/ 155 h 197"/>
                  <a:gd name="T4" fmla="*/ 22 w 258"/>
                  <a:gd name="T5" fmla="*/ 149 h 197"/>
                  <a:gd name="T6" fmla="*/ 22 w 258"/>
                  <a:gd name="T7" fmla="*/ 148 h 197"/>
                  <a:gd name="T8" fmla="*/ 57 w 258"/>
                  <a:gd name="T9" fmla="*/ 100 h 197"/>
                  <a:gd name="T10" fmla="*/ 69 w 258"/>
                  <a:gd name="T11" fmla="*/ 87 h 197"/>
                  <a:gd name="T12" fmla="*/ 70 w 258"/>
                  <a:gd name="T13" fmla="*/ 102 h 197"/>
                  <a:gd name="T14" fmla="*/ 80 w 258"/>
                  <a:gd name="T15" fmla="*/ 101 h 197"/>
                  <a:gd name="T16" fmla="*/ 112 w 258"/>
                  <a:gd name="T17" fmla="*/ 76 h 197"/>
                  <a:gd name="T18" fmla="*/ 114 w 258"/>
                  <a:gd name="T19" fmla="*/ 63 h 197"/>
                  <a:gd name="T20" fmla="*/ 90 w 258"/>
                  <a:gd name="T21" fmla="*/ 57 h 197"/>
                  <a:gd name="T22" fmla="*/ 116 w 258"/>
                  <a:gd name="T23" fmla="*/ 38 h 197"/>
                  <a:gd name="T24" fmla="*/ 121 w 258"/>
                  <a:gd name="T25" fmla="*/ 11 h 197"/>
                  <a:gd name="T26" fmla="*/ 144 w 258"/>
                  <a:gd name="T27" fmla="*/ 29 h 197"/>
                  <a:gd name="T28" fmla="*/ 145 w 258"/>
                  <a:gd name="T29" fmla="*/ 48 h 197"/>
                  <a:gd name="T30" fmla="*/ 142 w 258"/>
                  <a:gd name="T31" fmla="*/ 60 h 197"/>
                  <a:gd name="T32" fmla="*/ 146 w 258"/>
                  <a:gd name="T33" fmla="*/ 60 h 197"/>
                  <a:gd name="T34" fmla="*/ 172 w 258"/>
                  <a:gd name="T35" fmla="*/ 42 h 197"/>
                  <a:gd name="T36" fmla="*/ 184 w 258"/>
                  <a:gd name="T37" fmla="*/ 6 h 197"/>
                  <a:gd name="T38" fmla="*/ 214 w 258"/>
                  <a:gd name="T39" fmla="*/ 14 h 197"/>
                  <a:gd name="T40" fmla="*/ 232 w 258"/>
                  <a:gd name="T41" fmla="*/ 6 h 197"/>
                  <a:gd name="T42" fmla="*/ 239 w 258"/>
                  <a:gd name="T43" fmla="*/ 5 h 197"/>
                  <a:gd name="T44" fmla="*/ 242 w 258"/>
                  <a:gd name="T45" fmla="*/ 17 h 197"/>
                  <a:gd name="T46" fmla="*/ 206 w 258"/>
                  <a:gd name="T47" fmla="*/ 51 h 197"/>
                  <a:gd name="T48" fmla="*/ 218 w 258"/>
                  <a:gd name="T49" fmla="*/ 38 h 197"/>
                  <a:gd name="T50" fmla="*/ 250 w 258"/>
                  <a:gd name="T51" fmla="*/ 45 h 197"/>
                  <a:gd name="T52" fmla="*/ 242 w 258"/>
                  <a:gd name="T53" fmla="*/ 66 h 197"/>
                  <a:gd name="T54" fmla="*/ 239 w 258"/>
                  <a:gd name="T55" fmla="*/ 70 h 197"/>
                  <a:gd name="T56" fmla="*/ 239 w 258"/>
                  <a:gd name="T57" fmla="*/ 121 h 197"/>
                  <a:gd name="T58" fmla="*/ 227 w 258"/>
                  <a:gd name="T59" fmla="*/ 140 h 197"/>
                  <a:gd name="T60" fmla="*/ 227 w 258"/>
                  <a:gd name="T61" fmla="*/ 141 h 197"/>
                  <a:gd name="T62" fmla="*/ 226 w 258"/>
                  <a:gd name="T63" fmla="*/ 141 h 197"/>
                  <a:gd name="T64" fmla="*/ 207 w 258"/>
                  <a:gd name="T65" fmla="*/ 148 h 197"/>
                  <a:gd name="T66" fmla="*/ 208 w 258"/>
                  <a:gd name="T67" fmla="*/ 75 h 197"/>
                  <a:gd name="T68" fmla="*/ 206 w 258"/>
                  <a:gd name="T69" fmla="*/ 76 h 197"/>
                  <a:gd name="T70" fmla="*/ 183 w 258"/>
                  <a:gd name="T71" fmla="*/ 117 h 197"/>
                  <a:gd name="T72" fmla="*/ 163 w 258"/>
                  <a:gd name="T73" fmla="*/ 104 h 197"/>
                  <a:gd name="T74" fmla="*/ 168 w 258"/>
                  <a:gd name="T75" fmla="*/ 99 h 197"/>
                  <a:gd name="T76" fmla="*/ 171 w 258"/>
                  <a:gd name="T77" fmla="*/ 58 h 197"/>
                  <a:gd name="T78" fmla="*/ 145 w 258"/>
                  <a:gd name="T79" fmla="*/ 83 h 197"/>
                  <a:gd name="T80" fmla="*/ 134 w 258"/>
                  <a:gd name="T81" fmla="*/ 92 h 197"/>
                  <a:gd name="T82" fmla="*/ 127 w 258"/>
                  <a:gd name="T83" fmla="*/ 120 h 197"/>
                  <a:gd name="T84" fmla="*/ 121 w 258"/>
                  <a:gd name="T85" fmla="*/ 133 h 197"/>
                  <a:gd name="T86" fmla="*/ 120 w 258"/>
                  <a:gd name="T87" fmla="*/ 133 h 197"/>
                  <a:gd name="T88" fmla="*/ 98 w 258"/>
                  <a:gd name="T89" fmla="*/ 145 h 197"/>
                  <a:gd name="T90" fmla="*/ 98 w 258"/>
                  <a:gd name="T91" fmla="*/ 141 h 197"/>
                  <a:gd name="T92" fmla="*/ 108 w 258"/>
                  <a:gd name="T93" fmla="*/ 111 h 197"/>
                  <a:gd name="T94" fmla="*/ 83 w 258"/>
                  <a:gd name="T95" fmla="*/ 123 h 197"/>
                  <a:gd name="T96" fmla="*/ 69 w 258"/>
                  <a:gd name="T97" fmla="*/ 119 h 197"/>
                  <a:gd name="T98" fmla="*/ 69 w 258"/>
                  <a:gd name="T99" fmla="*/ 117 h 197"/>
                  <a:gd name="T100" fmla="*/ 63 w 258"/>
                  <a:gd name="T101" fmla="*/ 115 h 197"/>
                  <a:gd name="T102" fmla="*/ 58 w 258"/>
                  <a:gd name="T103" fmla="*/ 131 h 197"/>
                  <a:gd name="T104" fmla="*/ 35 w 258"/>
                  <a:gd name="T105" fmla="*/ 192 h 197"/>
                  <a:gd name="T106" fmla="*/ 27 w 258"/>
                  <a:gd name="T10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8" h="197">
                    <a:moveTo>
                      <a:pt x="27" y="197"/>
                    </a:moveTo>
                    <a:cubicBezTo>
                      <a:pt x="12" y="191"/>
                      <a:pt x="0" y="162"/>
                      <a:pt x="17" y="155"/>
                    </a:cubicBezTo>
                    <a:cubicBezTo>
                      <a:pt x="18" y="153"/>
                      <a:pt x="20" y="150"/>
                      <a:pt x="22" y="149"/>
                    </a:cubicBezTo>
                    <a:cubicBezTo>
                      <a:pt x="22" y="149"/>
                      <a:pt x="22" y="149"/>
                      <a:pt x="22" y="148"/>
                    </a:cubicBezTo>
                    <a:cubicBezTo>
                      <a:pt x="36" y="135"/>
                      <a:pt x="46" y="115"/>
                      <a:pt x="57" y="100"/>
                    </a:cubicBezTo>
                    <a:cubicBezTo>
                      <a:pt x="61" y="94"/>
                      <a:pt x="62" y="89"/>
                      <a:pt x="69" y="87"/>
                    </a:cubicBezTo>
                    <a:cubicBezTo>
                      <a:pt x="72" y="90"/>
                      <a:pt x="71" y="97"/>
                      <a:pt x="70" y="102"/>
                    </a:cubicBezTo>
                    <a:cubicBezTo>
                      <a:pt x="71" y="103"/>
                      <a:pt x="77" y="102"/>
                      <a:pt x="80" y="101"/>
                    </a:cubicBezTo>
                    <a:cubicBezTo>
                      <a:pt x="89" y="93"/>
                      <a:pt x="102" y="85"/>
                      <a:pt x="112" y="76"/>
                    </a:cubicBezTo>
                    <a:cubicBezTo>
                      <a:pt x="113" y="72"/>
                      <a:pt x="113" y="67"/>
                      <a:pt x="114" y="63"/>
                    </a:cubicBezTo>
                    <a:cubicBezTo>
                      <a:pt x="107" y="65"/>
                      <a:pt x="84" y="70"/>
                      <a:pt x="90" y="57"/>
                    </a:cubicBezTo>
                    <a:cubicBezTo>
                      <a:pt x="98" y="54"/>
                      <a:pt x="111" y="47"/>
                      <a:pt x="116" y="38"/>
                    </a:cubicBezTo>
                    <a:cubicBezTo>
                      <a:pt x="118" y="28"/>
                      <a:pt x="117" y="18"/>
                      <a:pt x="121" y="11"/>
                    </a:cubicBezTo>
                    <a:cubicBezTo>
                      <a:pt x="131" y="6"/>
                      <a:pt x="142" y="18"/>
                      <a:pt x="144" y="29"/>
                    </a:cubicBezTo>
                    <a:cubicBezTo>
                      <a:pt x="148" y="35"/>
                      <a:pt x="160" y="27"/>
                      <a:pt x="145" y="48"/>
                    </a:cubicBezTo>
                    <a:cubicBezTo>
                      <a:pt x="142" y="50"/>
                      <a:pt x="142" y="55"/>
                      <a:pt x="142" y="60"/>
                    </a:cubicBezTo>
                    <a:cubicBezTo>
                      <a:pt x="144" y="60"/>
                      <a:pt x="145" y="60"/>
                      <a:pt x="146" y="60"/>
                    </a:cubicBezTo>
                    <a:cubicBezTo>
                      <a:pt x="154" y="54"/>
                      <a:pt x="163" y="47"/>
                      <a:pt x="172" y="42"/>
                    </a:cubicBezTo>
                    <a:cubicBezTo>
                      <a:pt x="175" y="29"/>
                      <a:pt x="177" y="17"/>
                      <a:pt x="184" y="6"/>
                    </a:cubicBezTo>
                    <a:cubicBezTo>
                      <a:pt x="193" y="0"/>
                      <a:pt x="205" y="7"/>
                      <a:pt x="214" y="14"/>
                    </a:cubicBezTo>
                    <a:cubicBezTo>
                      <a:pt x="221" y="14"/>
                      <a:pt x="226" y="11"/>
                      <a:pt x="232" y="6"/>
                    </a:cubicBezTo>
                    <a:cubicBezTo>
                      <a:pt x="234" y="5"/>
                      <a:pt x="234" y="5"/>
                      <a:pt x="239" y="5"/>
                    </a:cubicBezTo>
                    <a:cubicBezTo>
                      <a:pt x="241" y="9"/>
                      <a:pt x="242" y="12"/>
                      <a:pt x="242" y="17"/>
                    </a:cubicBezTo>
                    <a:cubicBezTo>
                      <a:pt x="237" y="30"/>
                      <a:pt x="198" y="35"/>
                      <a:pt x="206" y="51"/>
                    </a:cubicBezTo>
                    <a:cubicBezTo>
                      <a:pt x="213" y="50"/>
                      <a:pt x="215" y="43"/>
                      <a:pt x="218" y="38"/>
                    </a:cubicBezTo>
                    <a:cubicBezTo>
                      <a:pt x="225" y="34"/>
                      <a:pt x="242" y="39"/>
                      <a:pt x="250" y="45"/>
                    </a:cubicBezTo>
                    <a:cubicBezTo>
                      <a:pt x="258" y="55"/>
                      <a:pt x="252" y="59"/>
                      <a:pt x="242" y="66"/>
                    </a:cubicBezTo>
                    <a:cubicBezTo>
                      <a:pt x="241" y="67"/>
                      <a:pt x="240" y="69"/>
                      <a:pt x="239" y="70"/>
                    </a:cubicBezTo>
                    <a:cubicBezTo>
                      <a:pt x="238" y="92"/>
                      <a:pt x="238" y="92"/>
                      <a:pt x="239" y="121"/>
                    </a:cubicBezTo>
                    <a:cubicBezTo>
                      <a:pt x="235" y="129"/>
                      <a:pt x="233" y="133"/>
                      <a:pt x="227" y="140"/>
                    </a:cubicBezTo>
                    <a:cubicBezTo>
                      <a:pt x="227" y="140"/>
                      <a:pt x="227" y="140"/>
                      <a:pt x="227" y="141"/>
                    </a:cubicBezTo>
                    <a:cubicBezTo>
                      <a:pt x="226" y="141"/>
                      <a:pt x="226" y="141"/>
                      <a:pt x="226" y="141"/>
                    </a:cubicBezTo>
                    <a:cubicBezTo>
                      <a:pt x="222" y="147"/>
                      <a:pt x="213" y="154"/>
                      <a:pt x="207" y="148"/>
                    </a:cubicBezTo>
                    <a:cubicBezTo>
                      <a:pt x="207" y="123"/>
                      <a:pt x="208" y="98"/>
                      <a:pt x="208" y="75"/>
                    </a:cubicBezTo>
                    <a:cubicBezTo>
                      <a:pt x="207" y="75"/>
                      <a:pt x="207" y="76"/>
                      <a:pt x="206" y="76"/>
                    </a:cubicBezTo>
                    <a:cubicBezTo>
                      <a:pt x="205" y="87"/>
                      <a:pt x="193" y="110"/>
                      <a:pt x="183" y="117"/>
                    </a:cubicBezTo>
                    <a:cubicBezTo>
                      <a:pt x="173" y="117"/>
                      <a:pt x="166" y="112"/>
                      <a:pt x="163" y="104"/>
                    </a:cubicBezTo>
                    <a:cubicBezTo>
                      <a:pt x="164" y="102"/>
                      <a:pt x="166" y="101"/>
                      <a:pt x="168" y="99"/>
                    </a:cubicBezTo>
                    <a:cubicBezTo>
                      <a:pt x="173" y="89"/>
                      <a:pt x="171" y="69"/>
                      <a:pt x="171" y="58"/>
                    </a:cubicBezTo>
                    <a:cubicBezTo>
                      <a:pt x="164" y="60"/>
                      <a:pt x="151" y="77"/>
                      <a:pt x="145" y="83"/>
                    </a:cubicBezTo>
                    <a:cubicBezTo>
                      <a:pt x="142" y="86"/>
                      <a:pt x="138" y="89"/>
                      <a:pt x="134" y="92"/>
                    </a:cubicBezTo>
                    <a:cubicBezTo>
                      <a:pt x="131" y="101"/>
                      <a:pt x="129" y="110"/>
                      <a:pt x="127" y="120"/>
                    </a:cubicBezTo>
                    <a:cubicBezTo>
                      <a:pt x="125" y="124"/>
                      <a:pt x="123" y="128"/>
                      <a:pt x="121" y="133"/>
                    </a:cubicBezTo>
                    <a:cubicBezTo>
                      <a:pt x="120" y="133"/>
                      <a:pt x="120" y="133"/>
                      <a:pt x="120" y="133"/>
                    </a:cubicBezTo>
                    <a:cubicBezTo>
                      <a:pt x="116" y="139"/>
                      <a:pt x="105" y="154"/>
                      <a:pt x="98" y="145"/>
                    </a:cubicBezTo>
                    <a:cubicBezTo>
                      <a:pt x="98" y="143"/>
                      <a:pt x="98" y="142"/>
                      <a:pt x="98" y="141"/>
                    </a:cubicBezTo>
                    <a:cubicBezTo>
                      <a:pt x="104" y="132"/>
                      <a:pt x="108" y="121"/>
                      <a:pt x="108" y="111"/>
                    </a:cubicBezTo>
                    <a:cubicBezTo>
                      <a:pt x="99" y="114"/>
                      <a:pt x="93" y="122"/>
                      <a:pt x="83" y="123"/>
                    </a:cubicBezTo>
                    <a:cubicBezTo>
                      <a:pt x="78" y="122"/>
                      <a:pt x="73" y="120"/>
                      <a:pt x="69" y="119"/>
                    </a:cubicBezTo>
                    <a:cubicBezTo>
                      <a:pt x="69" y="118"/>
                      <a:pt x="69" y="118"/>
                      <a:pt x="69" y="117"/>
                    </a:cubicBezTo>
                    <a:cubicBezTo>
                      <a:pt x="67" y="116"/>
                      <a:pt x="65" y="114"/>
                      <a:pt x="63" y="115"/>
                    </a:cubicBezTo>
                    <a:cubicBezTo>
                      <a:pt x="61" y="120"/>
                      <a:pt x="60" y="125"/>
                      <a:pt x="58" y="131"/>
                    </a:cubicBezTo>
                    <a:cubicBezTo>
                      <a:pt x="49" y="150"/>
                      <a:pt x="42" y="170"/>
                      <a:pt x="35" y="192"/>
                    </a:cubicBezTo>
                    <a:cubicBezTo>
                      <a:pt x="32" y="196"/>
                      <a:pt x="31" y="196"/>
                      <a:pt x="27" y="197"/>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Freeform 129"/>
              <p:cNvSpPr/>
              <p:nvPr/>
            </p:nvSpPr>
            <p:spPr bwMode="auto">
              <a:xfrm>
                <a:off x="6935788" y="2093913"/>
                <a:ext cx="127000" cy="158750"/>
              </a:xfrm>
              <a:custGeom>
                <a:avLst/>
                <a:gdLst>
                  <a:gd name="T0" fmla="*/ 7 w 40"/>
                  <a:gd name="T1" fmla="*/ 50 h 50"/>
                  <a:gd name="T2" fmla="*/ 8 w 40"/>
                  <a:gd name="T3" fmla="*/ 35 h 50"/>
                  <a:gd name="T4" fmla="*/ 9 w 40"/>
                  <a:gd name="T5" fmla="*/ 0 h 50"/>
                  <a:gd name="T6" fmla="*/ 13 w 40"/>
                  <a:gd name="T7" fmla="*/ 0 h 50"/>
                  <a:gd name="T8" fmla="*/ 34 w 40"/>
                  <a:gd name="T9" fmla="*/ 21 h 50"/>
                  <a:gd name="T10" fmla="*/ 7 w 40"/>
                  <a:gd name="T11" fmla="*/ 50 h 50"/>
                </a:gdLst>
                <a:ahLst/>
                <a:cxnLst>
                  <a:cxn ang="0">
                    <a:pos x="T0" y="T1"/>
                  </a:cxn>
                  <a:cxn ang="0">
                    <a:pos x="T2" y="T3"/>
                  </a:cxn>
                  <a:cxn ang="0">
                    <a:pos x="T4" y="T5"/>
                  </a:cxn>
                  <a:cxn ang="0">
                    <a:pos x="T6" y="T7"/>
                  </a:cxn>
                  <a:cxn ang="0">
                    <a:pos x="T8" y="T9"/>
                  </a:cxn>
                  <a:cxn ang="0">
                    <a:pos x="T10" y="T11"/>
                  </a:cxn>
                </a:cxnLst>
                <a:rect l="0" t="0" r="r" b="b"/>
                <a:pathLst>
                  <a:path w="40" h="50">
                    <a:moveTo>
                      <a:pt x="7" y="50"/>
                    </a:moveTo>
                    <a:cubicBezTo>
                      <a:pt x="4" y="46"/>
                      <a:pt x="8" y="40"/>
                      <a:pt x="8" y="35"/>
                    </a:cubicBezTo>
                    <a:cubicBezTo>
                      <a:pt x="4" y="22"/>
                      <a:pt x="0" y="12"/>
                      <a:pt x="9" y="0"/>
                    </a:cubicBezTo>
                    <a:cubicBezTo>
                      <a:pt x="10" y="0"/>
                      <a:pt x="11" y="0"/>
                      <a:pt x="13" y="0"/>
                    </a:cubicBezTo>
                    <a:cubicBezTo>
                      <a:pt x="19" y="4"/>
                      <a:pt x="28" y="14"/>
                      <a:pt x="34" y="21"/>
                    </a:cubicBezTo>
                    <a:cubicBezTo>
                      <a:pt x="40" y="38"/>
                      <a:pt x="19" y="45"/>
                      <a:pt x="7" y="50"/>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Freeform 130"/>
              <p:cNvSpPr/>
              <p:nvPr/>
            </p:nvSpPr>
            <p:spPr bwMode="auto">
              <a:xfrm>
                <a:off x="6970713" y="1920875"/>
                <a:ext cx="152400" cy="163513"/>
              </a:xfrm>
              <a:custGeom>
                <a:avLst/>
                <a:gdLst>
                  <a:gd name="T0" fmla="*/ 9 w 48"/>
                  <a:gd name="T1" fmla="*/ 51 h 51"/>
                  <a:gd name="T2" fmla="*/ 5 w 48"/>
                  <a:gd name="T3" fmla="*/ 48 h 51"/>
                  <a:gd name="T4" fmla="*/ 8 w 48"/>
                  <a:gd name="T5" fmla="*/ 39 h 51"/>
                  <a:gd name="T6" fmla="*/ 15 w 48"/>
                  <a:gd name="T7" fmla="*/ 0 h 51"/>
                  <a:gd name="T8" fmla="*/ 21 w 48"/>
                  <a:gd name="T9" fmla="*/ 10 h 51"/>
                  <a:gd name="T10" fmla="*/ 31 w 48"/>
                  <a:gd name="T11" fmla="*/ 43 h 51"/>
                  <a:gd name="T12" fmla="*/ 9 w 4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8" h="51">
                    <a:moveTo>
                      <a:pt x="9" y="51"/>
                    </a:moveTo>
                    <a:cubicBezTo>
                      <a:pt x="6" y="50"/>
                      <a:pt x="6" y="49"/>
                      <a:pt x="5" y="48"/>
                    </a:cubicBezTo>
                    <a:cubicBezTo>
                      <a:pt x="7" y="44"/>
                      <a:pt x="9" y="42"/>
                      <a:pt x="8" y="39"/>
                    </a:cubicBezTo>
                    <a:cubicBezTo>
                      <a:pt x="0" y="26"/>
                      <a:pt x="0" y="7"/>
                      <a:pt x="15" y="0"/>
                    </a:cubicBezTo>
                    <a:cubicBezTo>
                      <a:pt x="19" y="1"/>
                      <a:pt x="19" y="4"/>
                      <a:pt x="21" y="10"/>
                    </a:cubicBezTo>
                    <a:cubicBezTo>
                      <a:pt x="30" y="19"/>
                      <a:pt x="48" y="31"/>
                      <a:pt x="31" y="43"/>
                    </a:cubicBezTo>
                    <a:cubicBezTo>
                      <a:pt x="24" y="46"/>
                      <a:pt x="16" y="48"/>
                      <a:pt x="9" y="51"/>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4" name="Freeform 131"/>
              <p:cNvSpPr/>
              <p:nvPr/>
            </p:nvSpPr>
            <p:spPr bwMode="auto">
              <a:xfrm>
                <a:off x="9170988" y="2116138"/>
                <a:ext cx="88900" cy="127000"/>
              </a:xfrm>
              <a:custGeom>
                <a:avLst/>
                <a:gdLst>
                  <a:gd name="T0" fmla="*/ 13 w 28"/>
                  <a:gd name="T1" fmla="*/ 40 h 40"/>
                  <a:gd name="T2" fmla="*/ 5 w 28"/>
                  <a:gd name="T3" fmla="*/ 6 h 40"/>
                  <a:gd name="T4" fmla="*/ 28 w 28"/>
                  <a:gd name="T5" fmla="*/ 24 h 40"/>
                  <a:gd name="T6" fmla="*/ 13 w 28"/>
                  <a:gd name="T7" fmla="*/ 40 h 40"/>
                </a:gdLst>
                <a:ahLst/>
                <a:cxnLst>
                  <a:cxn ang="0">
                    <a:pos x="T0" y="T1"/>
                  </a:cxn>
                  <a:cxn ang="0">
                    <a:pos x="T2" y="T3"/>
                  </a:cxn>
                  <a:cxn ang="0">
                    <a:pos x="T4" y="T5"/>
                  </a:cxn>
                  <a:cxn ang="0">
                    <a:pos x="T6" y="T7"/>
                  </a:cxn>
                </a:cxnLst>
                <a:rect l="0" t="0" r="r" b="b"/>
                <a:pathLst>
                  <a:path w="28" h="40">
                    <a:moveTo>
                      <a:pt x="13" y="40"/>
                    </a:moveTo>
                    <a:cubicBezTo>
                      <a:pt x="0" y="36"/>
                      <a:pt x="3" y="14"/>
                      <a:pt x="5" y="6"/>
                    </a:cubicBezTo>
                    <a:cubicBezTo>
                      <a:pt x="14" y="0"/>
                      <a:pt x="27" y="12"/>
                      <a:pt x="28" y="24"/>
                    </a:cubicBezTo>
                    <a:cubicBezTo>
                      <a:pt x="25" y="36"/>
                      <a:pt x="25" y="38"/>
                      <a:pt x="13" y="40"/>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5" name="Freeform 132"/>
              <p:cNvSpPr>
                <a:spLocks noEditPoints="1"/>
              </p:cNvSpPr>
              <p:nvPr/>
            </p:nvSpPr>
            <p:spPr bwMode="auto">
              <a:xfrm>
                <a:off x="9139238" y="1806575"/>
                <a:ext cx="557212" cy="755650"/>
              </a:xfrm>
              <a:custGeom>
                <a:avLst/>
                <a:gdLst>
                  <a:gd name="T0" fmla="*/ 93 w 176"/>
                  <a:gd name="T1" fmla="*/ 236 h 237"/>
                  <a:gd name="T2" fmla="*/ 44 w 176"/>
                  <a:gd name="T3" fmla="*/ 226 h 237"/>
                  <a:gd name="T4" fmla="*/ 74 w 176"/>
                  <a:gd name="T5" fmla="*/ 194 h 237"/>
                  <a:gd name="T6" fmla="*/ 0 w 176"/>
                  <a:gd name="T7" fmla="*/ 193 h 237"/>
                  <a:gd name="T8" fmla="*/ 74 w 176"/>
                  <a:gd name="T9" fmla="*/ 162 h 237"/>
                  <a:gd name="T10" fmla="*/ 99 w 176"/>
                  <a:gd name="T11" fmla="*/ 142 h 237"/>
                  <a:gd name="T12" fmla="*/ 119 w 176"/>
                  <a:gd name="T13" fmla="*/ 127 h 237"/>
                  <a:gd name="T14" fmla="*/ 42 w 176"/>
                  <a:gd name="T15" fmla="*/ 157 h 237"/>
                  <a:gd name="T16" fmla="*/ 45 w 176"/>
                  <a:gd name="T17" fmla="*/ 142 h 237"/>
                  <a:gd name="T18" fmla="*/ 96 w 176"/>
                  <a:gd name="T19" fmla="*/ 107 h 237"/>
                  <a:gd name="T20" fmla="*/ 93 w 176"/>
                  <a:gd name="T21" fmla="*/ 102 h 237"/>
                  <a:gd name="T22" fmla="*/ 51 w 176"/>
                  <a:gd name="T23" fmla="*/ 122 h 237"/>
                  <a:gd name="T24" fmla="*/ 36 w 176"/>
                  <a:gd name="T25" fmla="*/ 80 h 237"/>
                  <a:gd name="T26" fmla="*/ 44 w 176"/>
                  <a:gd name="T27" fmla="*/ 58 h 237"/>
                  <a:gd name="T28" fmla="*/ 60 w 176"/>
                  <a:gd name="T29" fmla="*/ 73 h 237"/>
                  <a:gd name="T30" fmla="*/ 78 w 176"/>
                  <a:gd name="T31" fmla="*/ 86 h 237"/>
                  <a:gd name="T32" fmla="*/ 89 w 176"/>
                  <a:gd name="T33" fmla="*/ 72 h 237"/>
                  <a:gd name="T34" fmla="*/ 85 w 176"/>
                  <a:gd name="T35" fmla="*/ 59 h 237"/>
                  <a:gd name="T36" fmla="*/ 110 w 176"/>
                  <a:gd name="T37" fmla="*/ 33 h 237"/>
                  <a:gd name="T38" fmla="*/ 145 w 176"/>
                  <a:gd name="T39" fmla="*/ 27 h 237"/>
                  <a:gd name="T40" fmla="*/ 144 w 176"/>
                  <a:gd name="T41" fmla="*/ 37 h 237"/>
                  <a:gd name="T42" fmla="*/ 173 w 176"/>
                  <a:gd name="T43" fmla="*/ 58 h 237"/>
                  <a:gd name="T44" fmla="*/ 151 w 176"/>
                  <a:gd name="T45" fmla="*/ 101 h 237"/>
                  <a:gd name="T46" fmla="*/ 158 w 176"/>
                  <a:gd name="T47" fmla="*/ 123 h 237"/>
                  <a:gd name="T48" fmla="*/ 103 w 176"/>
                  <a:gd name="T49" fmla="*/ 150 h 237"/>
                  <a:gd name="T50" fmla="*/ 120 w 176"/>
                  <a:gd name="T51" fmla="*/ 157 h 237"/>
                  <a:gd name="T52" fmla="*/ 107 w 176"/>
                  <a:gd name="T53" fmla="*/ 183 h 237"/>
                  <a:gd name="T54" fmla="*/ 94 w 176"/>
                  <a:gd name="T55" fmla="*/ 236 h 237"/>
                  <a:gd name="T56" fmla="*/ 139 w 176"/>
                  <a:gd name="T57" fmla="*/ 69 h 237"/>
                  <a:gd name="T58" fmla="*/ 115 w 176"/>
                  <a:gd name="T59" fmla="*/ 77 h 237"/>
                  <a:gd name="T60" fmla="*/ 115 w 176"/>
                  <a:gd name="T61" fmla="*/ 79 h 237"/>
                  <a:gd name="T62" fmla="*/ 120 w 176"/>
                  <a:gd name="T63" fmla="*/ 76 h 237"/>
                  <a:gd name="T64" fmla="*/ 130 w 176"/>
                  <a:gd name="T65" fmla="*/ 8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237">
                    <a:moveTo>
                      <a:pt x="94" y="236"/>
                    </a:moveTo>
                    <a:cubicBezTo>
                      <a:pt x="94" y="236"/>
                      <a:pt x="93" y="236"/>
                      <a:pt x="93" y="236"/>
                    </a:cubicBezTo>
                    <a:cubicBezTo>
                      <a:pt x="76" y="237"/>
                      <a:pt x="60" y="235"/>
                      <a:pt x="45" y="230"/>
                    </a:cubicBezTo>
                    <a:cubicBezTo>
                      <a:pt x="45" y="228"/>
                      <a:pt x="45" y="228"/>
                      <a:pt x="44" y="226"/>
                    </a:cubicBezTo>
                    <a:cubicBezTo>
                      <a:pt x="53" y="221"/>
                      <a:pt x="66" y="223"/>
                      <a:pt x="72" y="213"/>
                    </a:cubicBezTo>
                    <a:cubicBezTo>
                      <a:pt x="74" y="206"/>
                      <a:pt x="74" y="200"/>
                      <a:pt x="74" y="194"/>
                    </a:cubicBezTo>
                    <a:cubicBezTo>
                      <a:pt x="57" y="195"/>
                      <a:pt x="48" y="207"/>
                      <a:pt x="35" y="211"/>
                    </a:cubicBezTo>
                    <a:cubicBezTo>
                      <a:pt x="24" y="212"/>
                      <a:pt x="4" y="202"/>
                      <a:pt x="0" y="193"/>
                    </a:cubicBezTo>
                    <a:cubicBezTo>
                      <a:pt x="0" y="178"/>
                      <a:pt x="3" y="185"/>
                      <a:pt x="19" y="184"/>
                    </a:cubicBezTo>
                    <a:cubicBezTo>
                      <a:pt x="37" y="181"/>
                      <a:pt x="56" y="170"/>
                      <a:pt x="74" y="162"/>
                    </a:cubicBezTo>
                    <a:cubicBezTo>
                      <a:pt x="78" y="159"/>
                      <a:pt x="78" y="159"/>
                      <a:pt x="80" y="158"/>
                    </a:cubicBezTo>
                    <a:cubicBezTo>
                      <a:pt x="84" y="146"/>
                      <a:pt x="86" y="144"/>
                      <a:pt x="99" y="142"/>
                    </a:cubicBezTo>
                    <a:cubicBezTo>
                      <a:pt x="104" y="139"/>
                      <a:pt x="104" y="139"/>
                      <a:pt x="118" y="131"/>
                    </a:cubicBezTo>
                    <a:cubicBezTo>
                      <a:pt x="118" y="129"/>
                      <a:pt x="119" y="128"/>
                      <a:pt x="119" y="127"/>
                    </a:cubicBezTo>
                    <a:cubicBezTo>
                      <a:pt x="98" y="129"/>
                      <a:pt x="80" y="147"/>
                      <a:pt x="63" y="158"/>
                    </a:cubicBezTo>
                    <a:cubicBezTo>
                      <a:pt x="54" y="161"/>
                      <a:pt x="48" y="159"/>
                      <a:pt x="42" y="157"/>
                    </a:cubicBezTo>
                    <a:cubicBezTo>
                      <a:pt x="38" y="157"/>
                      <a:pt x="16" y="161"/>
                      <a:pt x="27" y="152"/>
                    </a:cubicBezTo>
                    <a:cubicBezTo>
                      <a:pt x="33" y="150"/>
                      <a:pt x="38" y="145"/>
                      <a:pt x="45" y="142"/>
                    </a:cubicBezTo>
                    <a:cubicBezTo>
                      <a:pt x="61" y="131"/>
                      <a:pt x="80" y="122"/>
                      <a:pt x="98" y="112"/>
                    </a:cubicBezTo>
                    <a:cubicBezTo>
                      <a:pt x="97" y="109"/>
                      <a:pt x="96" y="107"/>
                      <a:pt x="96" y="107"/>
                    </a:cubicBezTo>
                    <a:cubicBezTo>
                      <a:pt x="96" y="103"/>
                      <a:pt x="97" y="101"/>
                      <a:pt x="98" y="98"/>
                    </a:cubicBezTo>
                    <a:cubicBezTo>
                      <a:pt x="94" y="100"/>
                      <a:pt x="94" y="99"/>
                      <a:pt x="93" y="102"/>
                    </a:cubicBezTo>
                    <a:cubicBezTo>
                      <a:pt x="82" y="106"/>
                      <a:pt x="78" y="116"/>
                      <a:pt x="69" y="106"/>
                    </a:cubicBezTo>
                    <a:cubicBezTo>
                      <a:pt x="67" y="115"/>
                      <a:pt x="60" y="121"/>
                      <a:pt x="51" y="122"/>
                    </a:cubicBezTo>
                    <a:cubicBezTo>
                      <a:pt x="42" y="117"/>
                      <a:pt x="42" y="102"/>
                      <a:pt x="40" y="94"/>
                    </a:cubicBezTo>
                    <a:cubicBezTo>
                      <a:pt x="39" y="93"/>
                      <a:pt x="38" y="87"/>
                      <a:pt x="36" y="80"/>
                    </a:cubicBezTo>
                    <a:cubicBezTo>
                      <a:pt x="31" y="72"/>
                      <a:pt x="24" y="62"/>
                      <a:pt x="29" y="54"/>
                    </a:cubicBezTo>
                    <a:cubicBezTo>
                      <a:pt x="35" y="50"/>
                      <a:pt x="38" y="49"/>
                      <a:pt x="44" y="58"/>
                    </a:cubicBezTo>
                    <a:cubicBezTo>
                      <a:pt x="48" y="61"/>
                      <a:pt x="55" y="66"/>
                      <a:pt x="59" y="73"/>
                    </a:cubicBezTo>
                    <a:cubicBezTo>
                      <a:pt x="60" y="73"/>
                      <a:pt x="60" y="73"/>
                      <a:pt x="60" y="73"/>
                    </a:cubicBezTo>
                    <a:cubicBezTo>
                      <a:pt x="63" y="81"/>
                      <a:pt x="71" y="91"/>
                      <a:pt x="70" y="101"/>
                    </a:cubicBezTo>
                    <a:cubicBezTo>
                      <a:pt x="75" y="98"/>
                      <a:pt x="82" y="93"/>
                      <a:pt x="78" y="86"/>
                    </a:cubicBezTo>
                    <a:cubicBezTo>
                      <a:pt x="70" y="82"/>
                      <a:pt x="75" y="75"/>
                      <a:pt x="80" y="72"/>
                    </a:cubicBezTo>
                    <a:cubicBezTo>
                      <a:pt x="84" y="72"/>
                      <a:pt x="84" y="72"/>
                      <a:pt x="89" y="72"/>
                    </a:cubicBezTo>
                    <a:cubicBezTo>
                      <a:pt x="89" y="70"/>
                      <a:pt x="89" y="70"/>
                      <a:pt x="88" y="68"/>
                    </a:cubicBezTo>
                    <a:cubicBezTo>
                      <a:pt x="82" y="66"/>
                      <a:pt x="83" y="64"/>
                      <a:pt x="85" y="59"/>
                    </a:cubicBezTo>
                    <a:cubicBezTo>
                      <a:pt x="77" y="56"/>
                      <a:pt x="74" y="48"/>
                      <a:pt x="77" y="42"/>
                    </a:cubicBezTo>
                    <a:cubicBezTo>
                      <a:pt x="100" y="36"/>
                      <a:pt x="100" y="36"/>
                      <a:pt x="110" y="33"/>
                    </a:cubicBezTo>
                    <a:cubicBezTo>
                      <a:pt x="117" y="24"/>
                      <a:pt x="125" y="0"/>
                      <a:pt x="139" y="5"/>
                    </a:cubicBezTo>
                    <a:cubicBezTo>
                      <a:pt x="143" y="10"/>
                      <a:pt x="146" y="18"/>
                      <a:pt x="145" y="27"/>
                    </a:cubicBezTo>
                    <a:cubicBezTo>
                      <a:pt x="143" y="30"/>
                      <a:pt x="141" y="33"/>
                      <a:pt x="140" y="37"/>
                    </a:cubicBezTo>
                    <a:cubicBezTo>
                      <a:pt x="142" y="37"/>
                      <a:pt x="143" y="37"/>
                      <a:pt x="144" y="37"/>
                    </a:cubicBezTo>
                    <a:cubicBezTo>
                      <a:pt x="154" y="33"/>
                      <a:pt x="158" y="27"/>
                      <a:pt x="164" y="41"/>
                    </a:cubicBezTo>
                    <a:cubicBezTo>
                      <a:pt x="173" y="46"/>
                      <a:pt x="176" y="45"/>
                      <a:pt x="173" y="58"/>
                    </a:cubicBezTo>
                    <a:cubicBezTo>
                      <a:pt x="166" y="72"/>
                      <a:pt x="159" y="86"/>
                      <a:pt x="152" y="99"/>
                    </a:cubicBezTo>
                    <a:cubicBezTo>
                      <a:pt x="152" y="100"/>
                      <a:pt x="151" y="101"/>
                      <a:pt x="151" y="101"/>
                    </a:cubicBezTo>
                    <a:cubicBezTo>
                      <a:pt x="153" y="102"/>
                      <a:pt x="155" y="102"/>
                      <a:pt x="157" y="102"/>
                    </a:cubicBezTo>
                    <a:cubicBezTo>
                      <a:pt x="158" y="108"/>
                      <a:pt x="158" y="116"/>
                      <a:pt x="158" y="123"/>
                    </a:cubicBezTo>
                    <a:cubicBezTo>
                      <a:pt x="152" y="132"/>
                      <a:pt x="145" y="132"/>
                      <a:pt x="136" y="133"/>
                    </a:cubicBezTo>
                    <a:cubicBezTo>
                      <a:pt x="124" y="139"/>
                      <a:pt x="114" y="143"/>
                      <a:pt x="103" y="150"/>
                    </a:cubicBezTo>
                    <a:cubicBezTo>
                      <a:pt x="103" y="152"/>
                      <a:pt x="102" y="154"/>
                      <a:pt x="103" y="157"/>
                    </a:cubicBezTo>
                    <a:cubicBezTo>
                      <a:pt x="109" y="157"/>
                      <a:pt x="115" y="157"/>
                      <a:pt x="120" y="157"/>
                    </a:cubicBezTo>
                    <a:cubicBezTo>
                      <a:pt x="126" y="161"/>
                      <a:pt x="126" y="172"/>
                      <a:pt x="122" y="179"/>
                    </a:cubicBezTo>
                    <a:cubicBezTo>
                      <a:pt x="116" y="180"/>
                      <a:pt x="112" y="180"/>
                      <a:pt x="107" y="183"/>
                    </a:cubicBezTo>
                    <a:cubicBezTo>
                      <a:pt x="106" y="186"/>
                      <a:pt x="106" y="189"/>
                      <a:pt x="105" y="192"/>
                    </a:cubicBezTo>
                    <a:cubicBezTo>
                      <a:pt x="106" y="204"/>
                      <a:pt x="112" y="234"/>
                      <a:pt x="94" y="236"/>
                    </a:cubicBezTo>
                    <a:moveTo>
                      <a:pt x="130" y="88"/>
                    </a:moveTo>
                    <a:cubicBezTo>
                      <a:pt x="135" y="82"/>
                      <a:pt x="139" y="77"/>
                      <a:pt x="139" y="69"/>
                    </a:cubicBezTo>
                    <a:cubicBezTo>
                      <a:pt x="134" y="65"/>
                      <a:pt x="126" y="64"/>
                      <a:pt x="121" y="64"/>
                    </a:cubicBezTo>
                    <a:cubicBezTo>
                      <a:pt x="120" y="67"/>
                      <a:pt x="120" y="67"/>
                      <a:pt x="115" y="77"/>
                    </a:cubicBezTo>
                    <a:cubicBezTo>
                      <a:pt x="115" y="77"/>
                      <a:pt x="116" y="78"/>
                      <a:pt x="116" y="78"/>
                    </a:cubicBezTo>
                    <a:cubicBezTo>
                      <a:pt x="116" y="78"/>
                      <a:pt x="115" y="78"/>
                      <a:pt x="115" y="79"/>
                    </a:cubicBezTo>
                    <a:cubicBezTo>
                      <a:pt x="115" y="79"/>
                      <a:pt x="115" y="79"/>
                      <a:pt x="115" y="80"/>
                    </a:cubicBezTo>
                    <a:cubicBezTo>
                      <a:pt x="118" y="80"/>
                      <a:pt x="119" y="78"/>
                      <a:pt x="120" y="76"/>
                    </a:cubicBezTo>
                    <a:cubicBezTo>
                      <a:pt x="129" y="75"/>
                      <a:pt x="129" y="78"/>
                      <a:pt x="129" y="87"/>
                    </a:cubicBezTo>
                    <a:cubicBezTo>
                      <a:pt x="129" y="87"/>
                      <a:pt x="129" y="88"/>
                      <a:pt x="130" y="88"/>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Freeform 133"/>
              <p:cNvSpPr/>
              <p:nvPr/>
            </p:nvSpPr>
            <p:spPr bwMode="auto">
              <a:xfrm>
                <a:off x="6983413" y="2679700"/>
                <a:ext cx="101600" cy="133350"/>
              </a:xfrm>
              <a:custGeom>
                <a:avLst/>
                <a:gdLst>
                  <a:gd name="T0" fmla="*/ 0 w 64"/>
                  <a:gd name="T1" fmla="*/ 74 h 84"/>
                  <a:gd name="T2" fmla="*/ 50 w 64"/>
                  <a:gd name="T3" fmla="*/ 10 h 84"/>
                  <a:gd name="T4" fmla="*/ 4 w 64"/>
                  <a:gd name="T5" fmla="*/ 10 h 84"/>
                  <a:gd name="T6" fmla="*/ 4 w 64"/>
                  <a:gd name="T7" fmla="*/ 4 h 84"/>
                  <a:gd name="T8" fmla="*/ 4 w 64"/>
                  <a:gd name="T9" fmla="*/ 0 h 84"/>
                  <a:gd name="T10" fmla="*/ 64 w 64"/>
                  <a:gd name="T11" fmla="*/ 0 h 84"/>
                  <a:gd name="T12" fmla="*/ 64 w 64"/>
                  <a:gd name="T13" fmla="*/ 4 h 84"/>
                  <a:gd name="T14" fmla="*/ 64 w 64"/>
                  <a:gd name="T15" fmla="*/ 10 h 84"/>
                  <a:gd name="T16" fmla="*/ 14 w 64"/>
                  <a:gd name="T17" fmla="*/ 74 h 84"/>
                  <a:gd name="T18" fmla="*/ 64 w 64"/>
                  <a:gd name="T19" fmla="*/ 74 h 84"/>
                  <a:gd name="T20" fmla="*/ 64 w 64"/>
                  <a:gd name="T21" fmla="*/ 78 h 84"/>
                  <a:gd name="T22" fmla="*/ 64 w 64"/>
                  <a:gd name="T23" fmla="*/ 84 h 84"/>
                  <a:gd name="T24" fmla="*/ 0 w 64"/>
                  <a:gd name="T25" fmla="*/ 84 h 84"/>
                  <a:gd name="T26" fmla="*/ 0 w 64"/>
                  <a:gd name="T27" fmla="*/ 78 h 84"/>
                  <a:gd name="T28" fmla="*/ 0 w 64"/>
                  <a:gd name="T2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4">
                    <a:moveTo>
                      <a:pt x="0" y="74"/>
                    </a:moveTo>
                    <a:lnTo>
                      <a:pt x="50" y="10"/>
                    </a:lnTo>
                    <a:lnTo>
                      <a:pt x="4" y="10"/>
                    </a:lnTo>
                    <a:lnTo>
                      <a:pt x="4" y="4"/>
                    </a:lnTo>
                    <a:lnTo>
                      <a:pt x="4" y="0"/>
                    </a:lnTo>
                    <a:lnTo>
                      <a:pt x="64" y="0"/>
                    </a:lnTo>
                    <a:lnTo>
                      <a:pt x="64" y="4"/>
                    </a:lnTo>
                    <a:lnTo>
                      <a:pt x="64" y="10"/>
                    </a:lnTo>
                    <a:lnTo>
                      <a:pt x="14" y="74"/>
                    </a:lnTo>
                    <a:lnTo>
                      <a:pt x="64" y="74"/>
                    </a:lnTo>
                    <a:lnTo>
                      <a:pt x="64" y="78"/>
                    </a:lnTo>
                    <a:lnTo>
                      <a:pt x="64" y="84"/>
                    </a:lnTo>
                    <a:lnTo>
                      <a:pt x="0" y="84"/>
                    </a:lnTo>
                    <a:lnTo>
                      <a:pt x="0" y="78"/>
                    </a:lnTo>
                    <a:lnTo>
                      <a:pt x="0" y="7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Freeform 134"/>
              <p:cNvSpPr/>
              <p:nvPr/>
            </p:nvSpPr>
            <p:spPr bwMode="auto">
              <a:xfrm>
                <a:off x="7126288" y="2679700"/>
                <a:ext cx="103187" cy="133350"/>
              </a:xfrm>
              <a:custGeom>
                <a:avLst/>
                <a:gdLst>
                  <a:gd name="T0" fmla="*/ 0 w 65"/>
                  <a:gd name="T1" fmla="*/ 0 h 84"/>
                  <a:gd name="T2" fmla="*/ 6 w 65"/>
                  <a:gd name="T3" fmla="*/ 0 h 84"/>
                  <a:gd name="T4" fmla="*/ 12 w 65"/>
                  <a:gd name="T5" fmla="*/ 0 h 84"/>
                  <a:gd name="T6" fmla="*/ 12 w 65"/>
                  <a:gd name="T7" fmla="*/ 34 h 84"/>
                  <a:gd name="T8" fmla="*/ 56 w 65"/>
                  <a:gd name="T9" fmla="*/ 34 h 84"/>
                  <a:gd name="T10" fmla="*/ 56 w 65"/>
                  <a:gd name="T11" fmla="*/ 0 h 84"/>
                  <a:gd name="T12" fmla="*/ 60 w 65"/>
                  <a:gd name="T13" fmla="*/ 0 h 84"/>
                  <a:gd name="T14" fmla="*/ 65 w 65"/>
                  <a:gd name="T15" fmla="*/ 0 h 84"/>
                  <a:gd name="T16" fmla="*/ 65 w 65"/>
                  <a:gd name="T17" fmla="*/ 84 h 84"/>
                  <a:gd name="T18" fmla="*/ 62 w 65"/>
                  <a:gd name="T19" fmla="*/ 84 h 84"/>
                  <a:gd name="T20" fmla="*/ 56 w 65"/>
                  <a:gd name="T21" fmla="*/ 84 h 84"/>
                  <a:gd name="T22" fmla="*/ 56 w 65"/>
                  <a:gd name="T23" fmla="*/ 44 h 84"/>
                  <a:gd name="T24" fmla="*/ 12 w 65"/>
                  <a:gd name="T25" fmla="*/ 44 h 84"/>
                  <a:gd name="T26" fmla="*/ 12 w 65"/>
                  <a:gd name="T27" fmla="*/ 84 h 84"/>
                  <a:gd name="T28" fmla="*/ 6 w 65"/>
                  <a:gd name="T29" fmla="*/ 84 h 84"/>
                  <a:gd name="T30" fmla="*/ 0 w 65"/>
                  <a:gd name="T31" fmla="*/ 84 h 84"/>
                  <a:gd name="T32" fmla="*/ 0 w 65"/>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84">
                    <a:moveTo>
                      <a:pt x="0" y="0"/>
                    </a:moveTo>
                    <a:lnTo>
                      <a:pt x="6" y="0"/>
                    </a:lnTo>
                    <a:lnTo>
                      <a:pt x="12" y="0"/>
                    </a:lnTo>
                    <a:lnTo>
                      <a:pt x="12" y="34"/>
                    </a:lnTo>
                    <a:lnTo>
                      <a:pt x="56" y="34"/>
                    </a:lnTo>
                    <a:lnTo>
                      <a:pt x="56" y="0"/>
                    </a:lnTo>
                    <a:lnTo>
                      <a:pt x="60" y="0"/>
                    </a:lnTo>
                    <a:lnTo>
                      <a:pt x="65" y="0"/>
                    </a:lnTo>
                    <a:lnTo>
                      <a:pt x="65" y="84"/>
                    </a:lnTo>
                    <a:lnTo>
                      <a:pt x="62" y="84"/>
                    </a:lnTo>
                    <a:lnTo>
                      <a:pt x="56" y="84"/>
                    </a:lnTo>
                    <a:lnTo>
                      <a:pt x="56" y="44"/>
                    </a:lnTo>
                    <a:lnTo>
                      <a:pt x="12" y="44"/>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Freeform 135"/>
              <p:cNvSpPr/>
              <p:nvPr/>
            </p:nvSpPr>
            <p:spPr bwMode="auto">
              <a:xfrm>
                <a:off x="7280275" y="2679700"/>
                <a:ext cx="95250" cy="133350"/>
              </a:xfrm>
              <a:custGeom>
                <a:avLst/>
                <a:gdLst>
                  <a:gd name="T0" fmla="*/ 0 w 60"/>
                  <a:gd name="T1" fmla="*/ 84 h 84"/>
                  <a:gd name="T2" fmla="*/ 0 w 60"/>
                  <a:gd name="T3" fmla="*/ 0 h 84"/>
                  <a:gd name="T4" fmla="*/ 60 w 60"/>
                  <a:gd name="T5" fmla="*/ 0 h 84"/>
                  <a:gd name="T6" fmla="*/ 60 w 60"/>
                  <a:gd name="T7" fmla="*/ 4 h 84"/>
                  <a:gd name="T8" fmla="*/ 60 w 60"/>
                  <a:gd name="T9" fmla="*/ 10 h 84"/>
                  <a:gd name="T10" fmla="*/ 10 w 60"/>
                  <a:gd name="T11" fmla="*/ 10 h 84"/>
                  <a:gd name="T12" fmla="*/ 10 w 60"/>
                  <a:gd name="T13" fmla="*/ 36 h 84"/>
                  <a:gd name="T14" fmla="*/ 56 w 60"/>
                  <a:gd name="T15" fmla="*/ 36 h 84"/>
                  <a:gd name="T16" fmla="*/ 56 w 60"/>
                  <a:gd name="T17" fmla="*/ 40 h 84"/>
                  <a:gd name="T18" fmla="*/ 56 w 60"/>
                  <a:gd name="T19" fmla="*/ 46 h 84"/>
                  <a:gd name="T20" fmla="*/ 10 w 60"/>
                  <a:gd name="T21" fmla="*/ 46 h 84"/>
                  <a:gd name="T22" fmla="*/ 10 w 60"/>
                  <a:gd name="T23" fmla="*/ 74 h 84"/>
                  <a:gd name="T24" fmla="*/ 60 w 60"/>
                  <a:gd name="T25" fmla="*/ 74 h 84"/>
                  <a:gd name="T26" fmla="*/ 60 w 60"/>
                  <a:gd name="T27" fmla="*/ 78 h 84"/>
                  <a:gd name="T28" fmla="*/ 60 w 60"/>
                  <a:gd name="T29" fmla="*/ 84 h 84"/>
                  <a:gd name="T30" fmla="*/ 0 w 60"/>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4">
                    <a:moveTo>
                      <a:pt x="0" y="84"/>
                    </a:moveTo>
                    <a:lnTo>
                      <a:pt x="0" y="0"/>
                    </a:lnTo>
                    <a:lnTo>
                      <a:pt x="60" y="0"/>
                    </a:lnTo>
                    <a:lnTo>
                      <a:pt x="60" y="4"/>
                    </a:lnTo>
                    <a:lnTo>
                      <a:pt x="60" y="10"/>
                    </a:lnTo>
                    <a:lnTo>
                      <a:pt x="10" y="10"/>
                    </a:lnTo>
                    <a:lnTo>
                      <a:pt x="10" y="36"/>
                    </a:lnTo>
                    <a:lnTo>
                      <a:pt x="56" y="36"/>
                    </a:lnTo>
                    <a:lnTo>
                      <a:pt x="56" y="40"/>
                    </a:lnTo>
                    <a:lnTo>
                      <a:pt x="56" y="46"/>
                    </a:lnTo>
                    <a:lnTo>
                      <a:pt x="10" y="46"/>
                    </a:lnTo>
                    <a:lnTo>
                      <a:pt x="10" y="74"/>
                    </a:lnTo>
                    <a:lnTo>
                      <a:pt x="60" y="74"/>
                    </a:lnTo>
                    <a:lnTo>
                      <a:pt x="60" y="78"/>
                    </a:lnTo>
                    <a:lnTo>
                      <a:pt x="60" y="84"/>
                    </a:lnTo>
                    <a:lnTo>
                      <a:pt x="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Freeform 136"/>
              <p:cNvSpPr/>
              <p:nvPr/>
            </p:nvSpPr>
            <p:spPr bwMode="auto">
              <a:xfrm>
                <a:off x="7410450" y="2679700"/>
                <a:ext cx="76200" cy="136525"/>
              </a:xfrm>
              <a:custGeom>
                <a:avLst/>
                <a:gdLst>
                  <a:gd name="T0" fmla="*/ 18 w 24"/>
                  <a:gd name="T1" fmla="*/ 0 h 43"/>
                  <a:gd name="T2" fmla="*/ 21 w 24"/>
                  <a:gd name="T3" fmla="*/ 0 h 43"/>
                  <a:gd name="T4" fmla="*/ 24 w 24"/>
                  <a:gd name="T5" fmla="*/ 0 h 43"/>
                  <a:gd name="T6" fmla="*/ 24 w 24"/>
                  <a:gd name="T7" fmla="*/ 30 h 43"/>
                  <a:gd name="T8" fmla="*/ 21 w 24"/>
                  <a:gd name="T9" fmla="*/ 39 h 43"/>
                  <a:gd name="T10" fmla="*/ 12 w 24"/>
                  <a:gd name="T11" fmla="*/ 43 h 43"/>
                  <a:gd name="T12" fmla="*/ 3 w 24"/>
                  <a:gd name="T13" fmla="*/ 40 h 43"/>
                  <a:gd name="T14" fmla="*/ 0 w 24"/>
                  <a:gd name="T15" fmla="*/ 31 h 43"/>
                  <a:gd name="T16" fmla="*/ 0 w 24"/>
                  <a:gd name="T17" fmla="*/ 28 h 43"/>
                  <a:gd name="T18" fmla="*/ 5 w 24"/>
                  <a:gd name="T19" fmla="*/ 28 h 43"/>
                  <a:gd name="T20" fmla="*/ 5 w 24"/>
                  <a:gd name="T21" fmla="*/ 31 h 43"/>
                  <a:gd name="T22" fmla="*/ 7 w 24"/>
                  <a:gd name="T23" fmla="*/ 36 h 43"/>
                  <a:gd name="T24" fmla="*/ 12 w 24"/>
                  <a:gd name="T25" fmla="*/ 38 h 43"/>
                  <a:gd name="T26" fmla="*/ 17 w 24"/>
                  <a:gd name="T27" fmla="*/ 36 h 43"/>
                  <a:gd name="T28" fmla="*/ 18 w 24"/>
                  <a:gd name="T29" fmla="*/ 30 h 43"/>
                  <a:gd name="T30" fmla="*/ 18 w 2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3">
                    <a:moveTo>
                      <a:pt x="18" y="0"/>
                    </a:moveTo>
                    <a:cubicBezTo>
                      <a:pt x="21" y="0"/>
                      <a:pt x="21" y="0"/>
                      <a:pt x="21" y="0"/>
                    </a:cubicBezTo>
                    <a:cubicBezTo>
                      <a:pt x="24" y="0"/>
                      <a:pt x="24" y="0"/>
                      <a:pt x="24" y="0"/>
                    </a:cubicBezTo>
                    <a:cubicBezTo>
                      <a:pt x="24" y="30"/>
                      <a:pt x="24" y="30"/>
                      <a:pt x="24" y="30"/>
                    </a:cubicBezTo>
                    <a:cubicBezTo>
                      <a:pt x="24" y="34"/>
                      <a:pt x="23" y="37"/>
                      <a:pt x="21" y="39"/>
                    </a:cubicBezTo>
                    <a:cubicBezTo>
                      <a:pt x="19" y="42"/>
                      <a:pt x="16" y="43"/>
                      <a:pt x="12" y="43"/>
                    </a:cubicBezTo>
                    <a:cubicBezTo>
                      <a:pt x="8" y="43"/>
                      <a:pt x="5" y="42"/>
                      <a:pt x="3" y="40"/>
                    </a:cubicBezTo>
                    <a:cubicBezTo>
                      <a:pt x="1" y="38"/>
                      <a:pt x="0" y="35"/>
                      <a:pt x="0" y="31"/>
                    </a:cubicBezTo>
                    <a:cubicBezTo>
                      <a:pt x="0" y="28"/>
                      <a:pt x="0" y="28"/>
                      <a:pt x="0" y="28"/>
                    </a:cubicBezTo>
                    <a:cubicBezTo>
                      <a:pt x="5" y="28"/>
                      <a:pt x="5" y="28"/>
                      <a:pt x="5" y="28"/>
                    </a:cubicBezTo>
                    <a:cubicBezTo>
                      <a:pt x="5" y="31"/>
                      <a:pt x="5" y="31"/>
                      <a:pt x="5" y="31"/>
                    </a:cubicBezTo>
                    <a:cubicBezTo>
                      <a:pt x="5" y="33"/>
                      <a:pt x="6" y="35"/>
                      <a:pt x="7" y="36"/>
                    </a:cubicBezTo>
                    <a:cubicBezTo>
                      <a:pt x="8" y="37"/>
                      <a:pt x="10" y="38"/>
                      <a:pt x="12" y="38"/>
                    </a:cubicBezTo>
                    <a:cubicBezTo>
                      <a:pt x="14" y="38"/>
                      <a:pt x="15" y="37"/>
                      <a:pt x="17" y="36"/>
                    </a:cubicBezTo>
                    <a:cubicBezTo>
                      <a:pt x="18" y="34"/>
                      <a:pt x="18" y="32"/>
                      <a:pt x="18" y="30"/>
                    </a:cubicBezTo>
                    <a:lnTo>
                      <a:pt x="18"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0" name="Freeform 137"/>
              <p:cNvSpPr/>
              <p:nvPr/>
            </p:nvSpPr>
            <p:spPr bwMode="auto">
              <a:xfrm>
                <a:off x="7534275" y="2679700"/>
                <a:ext cx="19050" cy="133350"/>
              </a:xfrm>
              <a:custGeom>
                <a:avLst/>
                <a:gdLst>
                  <a:gd name="T0" fmla="*/ 0 w 12"/>
                  <a:gd name="T1" fmla="*/ 0 h 84"/>
                  <a:gd name="T2" fmla="*/ 6 w 12"/>
                  <a:gd name="T3" fmla="*/ 0 h 84"/>
                  <a:gd name="T4" fmla="*/ 12 w 12"/>
                  <a:gd name="T5" fmla="*/ 0 h 84"/>
                  <a:gd name="T6" fmla="*/ 12 w 12"/>
                  <a:gd name="T7" fmla="*/ 84 h 84"/>
                  <a:gd name="T8" fmla="*/ 6 w 12"/>
                  <a:gd name="T9" fmla="*/ 84 h 84"/>
                  <a:gd name="T10" fmla="*/ 0 w 12"/>
                  <a:gd name="T11" fmla="*/ 84 h 84"/>
                  <a:gd name="T12" fmla="*/ 0 w 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0" y="0"/>
                    </a:moveTo>
                    <a:lnTo>
                      <a:pt x="6" y="0"/>
                    </a:lnTo>
                    <a:lnTo>
                      <a:pt x="12" y="0"/>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Freeform 138"/>
              <p:cNvSpPr>
                <a:spLocks noEditPoints="1"/>
              </p:cNvSpPr>
              <p:nvPr/>
            </p:nvSpPr>
            <p:spPr bwMode="auto">
              <a:xfrm>
                <a:off x="7591425" y="2679700"/>
                <a:ext cx="117475" cy="133350"/>
              </a:xfrm>
              <a:custGeom>
                <a:avLst/>
                <a:gdLst>
                  <a:gd name="T0" fmla="*/ 32 w 74"/>
                  <a:gd name="T1" fmla="*/ 0 h 84"/>
                  <a:gd name="T2" fmla="*/ 38 w 74"/>
                  <a:gd name="T3" fmla="*/ 0 h 84"/>
                  <a:gd name="T4" fmla="*/ 44 w 74"/>
                  <a:gd name="T5" fmla="*/ 0 h 84"/>
                  <a:gd name="T6" fmla="*/ 74 w 74"/>
                  <a:gd name="T7" fmla="*/ 84 h 84"/>
                  <a:gd name="T8" fmla="*/ 68 w 74"/>
                  <a:gd name="T9" fmla="*/ 84 h 84"/>
                  <a:gd name="T10" fmla="*/ 62 w 74"/>
                  <a:gd name="T11" fmla="*/ 84 h 84"/>
                  <a:gd name="T12" fmla="*/ 54 w 74"/>
                  <a:gd name="T13" fmla="*/ 60 h 84"/>
                  <a:gd name="T14" fmla="*/ 20 w 74"/>
                  <a:gd name="T15" fmla="*/ 60 h 84"/>
                  <a:gd name="T16" fmla="*/ 12 w 74"/>
                  <a:gd name="T17" fmla="*/ 84 h 84"/>
                  <a:gd name="T18" fmla="*/ 6 w 74"/>
                  <a:gd name="T19" fmla="*/ 84 h 84"/>
                  <a:gd name="T20" fmla="*/ 0 w 74"/>
                  <a:gd name="T21" fmla="*/ 84 h 84"/>
                  <a:gd name="T22" fmla="*/ 32 w 74"/>
                  <a:gd name="T23" fmla="*/ 0 h 84"/>
                  <a:gd name="T24" fmla="*/ 24 w 74"/>
                  <a:gd name="T25" fmla="*/ 50 h 84"/>
                  <a:gd name="T26" fmla="*/ 50 w 74"/>
                  <a:gd name="T27" fmla="*/ 50 h 84"/>
                  <a:gd name="T28" fmla="*/ 36 w 74"/>
                  <a:gd name="T29" fmla="*/ 12 h 84"/>
                  <a:gd name="T30" fmla="*/ 38 w 74"/>
                  <a:gd name="T31" fmla="*/ 12 h 84"/>
                  <a:gd name="T32" fmla="*/ 24 w 74"/>
                  <a:gd name="T33"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84">
                    <a:moveTo>
                      <a:pt x="32" y="0"/>
                    </a:moveTo>
                    <a:lnTo>
                      <a:pt x="38" y="0"/>
                    </a:lnTo>
                    <a:lnTo>
                      <a:pt x="44" y="0"/>
                    </a:lnTo>
                    <a:lnTo>
                      <a:pt x="74" y="84"/>
                    </a:lnTo>
                    <a:lnTo>
                      <a:pt x="68" y="84"/>
                    </a:lnTo>
                    <a:lnTo>
                      <a:pt x="62" y="84"/>
                    </a:lnTo>
                    <a:lnTo>
                      <a:pt x="54" y="60"/>
                    </a:lnTo>
                    <a:lnTo>
                      <a:pt x="20" y="60"/>
                    </a:lnTo>
                    <a:lnTo>
                      <a:pt x="12" y="84"/>
                    </a:lnTo>
                    <a:lnTo>
                      <a:pt x="6" y="84"/>
                    </a:lnTo>
                    <a:lnTo>
                      <a:pt x="0" y="84"/>
                    </a:lnTo>
                    <a:lnTo>
                      <a:pt x="32" y="0"/>
                    </a:lnTo>
                    <a:close/>
                    <a:moveTo>
                      <a:pt x="24" y="50"/>
                    </a:moveTo>
                    <a:lnTo>
                      <a:pt x="50" y="50"/>
                    </a:lnTo>
                    <a:lnTo>
                      <a:pt x="36" y="12"/>
                    </a:lnTo>
                    <a:lnTo>
                      <a:pt x="38" y="12"/>
                    </a:lnTo>
                    <a:lnTo>
                      <a:pt x="24" y="5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Freeform 139"/>
              <p:cNvSpPr/>
              <p:nvPr/>
            </p:nvSpPr>
            <p:spPr bwMode="auto">
              <a:xfrm>
                <a:off x="7743825" y="2679700"/>
                <a:ext cx="103187" cy="133350"/>
              </a:xfrm>
              <a:custGeom>
                <a:avLst/>
                <a:gdLst>
                  <a:gd name="T0" fmla="*/ 10 w 65"/>
                  <a:gd name="T1" fmla="*/ 84 h 84"/>
                  <a:gd name="T2" fmla="*/ 6 w 65"/>
                  <a:gd name="T3" fmla="*/ 84 h 84"/>
                  <a:gd name="T4" fmla="*/ 0 w 65"/>
                  <a:gd name="T5" fmla="*/ 84 h 84"/>
                  <a:gd name="T6" fmla="*/ 0 w 65"/>
                  <a:gd name="T7" fmla="*/ 0 h 84"/>
                  <a:gd name="T8" fmla="*/ 6 w 65"/>
                  <a:gd name="T9" fmla="*/ 0 h 84"/>
                  <a:gd name="T10" fmla="*/ 14 w 65"/>
                  <a:gd name="T11" fmla="*/ 0 h 84"/>
                  <a:gd name="T12" fmla="*/ 55 w 65"/>
                  <a:gd name="T13" fmla="*/ 68 h 84"/>
                  <a:gd name="T14" fmla="*/ 55 w 65"/>
                  <a:gd name="T15" fmla="*/ 0 h 84"/>
                  <a:gd name="T16" fmla="*/ 59 w 65"/>
                  <a:gd name="T17" fmla="*/ 0 h 84"/>
                  <a:gd name="T18" fmla="*/ 65 w 65"/>
                  <a:gd name="T19" fmla="*/ 0 h 84"/>
                  <a:gd name="T20" fmla="*/ 65 w 65"/>
                  <a:gd name="T21" fmla="*/ 84 h 84"/>
                  <a:gd name="T22" fmla="*/ 59 w 65"/>
                  <a:gd name="T23" fmla="*/ 84 h 84"/>
                  <a:gd name="T24" fmla="*/ 53 w 65"/>
                  <a:gd name="T25" fmla="*/ 84 h 84"/>
                  <a:gd name="T26" fmla="*/ 10 w 65"/>
                  <a:gd name="T27" fmla="*/ 16 h 84"/>
                  <a:gd name="T28" fmla="*/ 10 w 65"/>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84">
                    <a:moveTo>
                      <a:pt x="10" y="84"/>
                    </a:moveTo>
                    <a:lnTo>
                      <a:pt x="6" y="84"/>
                    </a:lnTo>
                    <a:lnTo>
                      <a:pt x="0" y="84"/>
                    </a:lnTo>
                    <a:lnTo>
                      <a:pt x="0" y="0"/>
                    </a:lnTo>
                    <a:lnTo>
                      <a:pt x="6" y="0"/>
                    </a:lnTo>
                    <a:lnTo>
                      <a:pt x="14" y="0"/>
                    </a:lnTo>
                    <a:lnTo>
                      <a:pt x="55" y="68"/>
                    </a:lnTo>
                    <a:lnTo>
                      <a:pt x="55" y="0"/>
                    </a:lnTo>
                    <a:lnTo>
                      <a:pt x="59" y="0"/>
                    </a:lnTo>
                    <a:lnTo>
                      <a:pt x="65" y="0"/>
                    </a:lnTo>
                    <a:lnTo>
                      <a:pt x="65" y="84"/>
                    </a:lnTo>
                    <a:lnTo>
                      <a:pt x="59" y="84"/>
                    </a:lnTo>
                    <a:lnTo>
                      <a:pt x="53" y="84"/>
                    </a:lnTo>
                    <a:lnTo>
                      <a:pt x="10" y="16"/>
                    </a:lnTo>
                    <a:lnTo>
                      <a:pt x="1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Freeform 140"/>
              <p:cNvSpPr/>
              <p:nvPr/>
            </p:nvSpPr>
            <p:spPr bwMode="auto">
              <a:xfrm>
                <a:off x="7894638" y="2676525"/>
                <a:ext cx="120650" cy="139700"/>
              </a:xfrm>
              <a:custGeom>
                <a:avLst/>
                <a:gdLst>
                  <a:gd name="T0" fmla="*/ 20 w 38"/>
                  <a:gd name="T1" fmla="*/ 44 h 44"/>
                  <a:gd name="T2" fmla="*/ 6 w 38"/>
                  <a:gd name="T3" fmla="*/ 38 h 44"/>
                  <a:gd name="T4" fmla="*/ 0 w 38"/>
                  <a:gd name="T5" fmla="*/ 22 h 44"/>
                  <a:gd name="T6" fmla="*/ 6 w 38"/>
                  <a:gd name="T7" fmla="*/ 6 h 44"/>
                  <a:gd name="T8" fmla="*/ 20 w 38"/>
                  <a:gd name="T9" fmla="*/ 0 h 44"/>
                  <a:gd name="T10" fmla="*/ 32 w 38"/>
                  <a:gd name="T11" fmla="*/ 4 h 44"/>
                  <a:gd name="T12" fmla="*/ 38 w 38"/>
                  <a:gd name="T13" fmla="*/ 13 h 44"/>
                  <a:gd name="T14" fmla="*/ 32 w 38"/>
                  <a:gd name="T15" fmla="*/ 13 h 44"/>
                  <a:gd name="T16" fmla="*/ 28 w 38"/>
                  <a:gd name="T17" fmla="*/ 7 h 44"/>
                  <a:gd name="T18" fmla="*/ 20 w 38"/>
                  <a:gd name="T19" fmla="*/ 5 h 44"/>
                  <a:gd name="T20" fmla="*/ 10 w 38"/>
                  <a:gd name="T21" fmla="*/ 10 h 44"/>
                  <a:gd name="T22" fmla="*/ 6 w 38"/>
                  <a:gd name="T23" fmla="*/ 22 h 44"/>
                  <a:gd name="T24" fmla="*/ 10 w 38"/>
                  <a:gd name="T25" fmla="*/ 34 h 44"/>
                  <a:gd name="T26" fmla="*/ 20 w 38"/>
                  <a:gd name="T27" fmla="*/ 39 h 44"/>
                  <a:gd name="T28" fmla="*/ 30 w 38"/>
                  <a:gd name="T29" fmla="*/ 34 h 44"/>
                  <a:gd name="T30" fmla="*/ 32 w 38"/>
                  <a:gd name="T31" fmla="*/ 33 h 44"/>
                  <a:gd name="T32" fmla="*/ 33 w 38"/>
                  <a:gd name="T33" fmla="*/ 30 h 44"/>
                  <a:gd name="T34" fmla="*/ 33 w 38"/>
                  <a:gd name="T35" fmla="*/ 26 h 44"/>
                  <a:gd name="T36" fmla="*/ 33 w 38"/>
                  <a:gd name="T37" fmla="*/ 25 h 44"/>
                  <a:gd name="T38" fmla="*/ 20 w 38"/>
                  <a:gd name="T39" fmla="*/ 25 h 44"/>
                  <a:gd name="T40" fmla="*/ 20 w 38"/>
                  <a:gd name="T41" fmla="*/ 21 h 44"/>
                  <a:gd name="T42" fmla="*/ 38 w 38"/>
                  <a:gd name="T43" fmla="*/ 21 h 44"/>
                  <a:gd name="T44" fmla="*/ 38 w 38"/>
                  <a:gd name="T45" fmla="*/ 43 h 44"/>
                  <a:gd name="T46" fmla="*/ 35 w 38"/>
                  <a:gd name="T47" fmla="*/ 43 h 44"/>
                  <a:gd name="T48" fmla="*/ 34 w 38"/>
                  <a:gd name="T49" fmla="*/ 37 h 44"/>
                  <a:gd name="T50" fmla="*/ 33 w 38"/>
                  <a:gd name="T51" fmla="*/ 38 h 44"/>
                  <a:gd name="T52" fmla="*/ 20 w 38"/>
                  <a:gd name="T5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44">
                    <a:moveTo>
                      <a:pt x="20" y="44"/>
                    </a:moveTo>
                    <a:cubicBezTo>
                      <a:pt x="14" y="44"/>
                      <a:pt x="9" y="42"/>
                      <a:pt x="6" y="38"/>
                    </a:cubicBezTo>
                    <a:cubicBezTo>
                      <a:pt x="2" y="34"/>
                      <a:pt x="0" y="28"/>
                      <a:pt x="0" y="22"/>
                    </a:cubicBezTo>
                    <a:cubicBezTo>
                      <a:pt x="0" y="15"/>
                      <a:pt x="2" y="10"/>
                      <a:pt x="6" y="6"/>
                    </a:cubicBezTo>
                    <a:cubicBezTo>
                      <a:pt x="9" y="2"/>
                      <a:pt x="14" y="0"/>
                      <a:pt x="20" y="0"/>
                    </a:cubicBezTo>
                    <a:cubicBezTo>
                      <a:pt x="25" y="0"/>
                      <a:pt x="29" y="1"/>
                      <a:pt x="32" y="4"/>
                    </a:cubicBezTo>
                    <a:cubicBezTo>
                      <a:pt x="35" y="6"/>
                      <a:pt x="37" y="9"/>
                      <a:pt x="38" y="13"/>
                    </a:cubicBezTo>
                    <a:cubicBezTo>
                      <a:pt x="32" y="13"/>
                      <a:pt x="32" y="13"/>
                      <a:pt x="32" y="13"/>
                    </a:cubicBezTo>
                    <a:cubicBezTo>
                      <a:pt x="32" y="11"/>
                      <a:pt x="30" y="9"/>
                      <a:pt x="28" y="7"/>
                    </a:cubicBezTo>
                    <a:cubicBezTo>
                      <a:pt x="26" y="6"/>
                      <a:pt x="23" y="5"/>
                      <a:pt x="20" y="5"/>
                    </a:cubicBezTo>
                    <a:cubicBezTo>
                      <a:pt x="16" y="5"/>
                      <a:pt x="12" y="6"/>
                      <a:pt x="10" y="10"/>
                    </a:cubicBezTo>
                    <a:cubicBezTo>
                      <a:pt x="7" y="13"/>
                      <a:pt x="6" y="17"/>
                      <a:pt x="6" y="22"/>
                    </a:cubicBezTo>
                    <a:cubicBezTo>
                      <a:pt x="6" y="27"/>
                      <a:pt x="7" y="32"/>
                      <a:pt x="10" y="34"/>
                    </a:cubicBezTo>
                    <a:cubicBezTo>
                      <a:pt x="12" y="37"/>
                      <a:pt x="16" y="39"/>
                      <a:pt x="20" y="39"/>
                    </a:cubicBezTo>
                    <a:cubicBezTo>
                      <a:pt x="24" y="39"/>
                      <a:pt x="28" y="37"/>
                      <a:pt x="30" y="34"/>
                    </a:cubicBezTo>
                    <a:cubicBezTo>
                      <a:pt x="31" y="34"/>
                      <a:pt x="31" y="33"/>
                      <a:pt x="32" y="33"/>
                    </a:cubicBezTo>
                    <a:cubicBezTo>
                      <a:pt x="32" y="32"/>
                      <a:pt x="32" y="31"/>
                      <a:pt x="33" y="30"/>
                    </a:cubicBezTo>
                    <a:cubicBezTo>
                      <a:pt x="33" y="28"/>
                      <a:pt x="33" y="27"/>
                      <a:pt x="33" y="26"/>
                    </a:cubicBezTo>
                    <a:cubicBezTo>
                      <a:pt x="33" y="25"/>
                      <a:pt x="33" y="25"/>
                      <a:pt x="33" y="25"/>
                    </a:cubicBezTo>
                    <a:cubicBezTo>
                      <a:pt x="20" y="25"/>
                      <a:pt x="20" y="25"/>
                      <a:pt x="20" y="25"/>
                    </a:cubicBezTo>
                    <a:cubicBezTo>
                      <a:pt x="20" y="21"/>
                      <a:pt x="20" y="21"/>
                      <a:pt x="20" y="21"/>
                    </a:cubicBezTo>
                    <a:cubicBezTo>
                      <a:pt x="38" y="21"/>
                      <a:pt x="38" y="21"/>
                      <a:pt x="38" y="21"/>
                    </a:cubicBezTo>
                    <a:cubicBezTo>
                      <a:pt x="38" y="43"/>
                      <a:pt x="38" y="43"/>
                      <a:pt x="38" y="43"/>
                    </a:cubicBezTo>
                    <a:cubicBezTo>
                      <a:pt x="35" y="43"/>
                      <a:pt x="35" y="43"/>
                      <a:pt x="35" y="43"/>
                    </a:cubicBezTo>
                    <a:cubicBezTo>
                      <a:pt x="34" y="37"/>
                      <a:pt x="34" y="37"/>
                      <a:pt x="34" y="37"/>
                    </a:cubicBezTo>
                    <a:cubicBezTo>
                      <a:pt x="33" y="38"/>
                      <a:pt x="33" y="38"/>
                      <a:pt x="33" y="38"/>
                    </a:cubicBezTo>
                    <a:cubicBezTo>
                      <a:pt x="30" y="42"/>
                      <a:pt x="25" y="44"/>
                      <a:pt x="20" y="44"/>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4" name="Freeform 141"/>
              <p:cNvSpPr/>
              <p:nvPr/>
            </p:nvSpPr>
            <p:spPr bwMode="auto">
              <a:xfrm>
                <a:off x="8139113" y="2679700"/>
                <a:ext cx="104775" cy="136525"/>
              </a:xfrm>
              <a:custGeom>
                <a:avLst/>
                <a:gdLst>
                  <a:gd name="T0" fmla="*/ 33 w 33"/>
                  <a:gd name="T1" fmla="*/ 26 h 43"/>
                  <a:gd name="T2" fmla="*/ 29 w 33"/>
                  <a:gd name="T3" fmla="*/ 38 h 43"/>
                  <a:gd name="T4" fmla="*/ 17 w 33"/>
                  <a:gd name="T5" fmla="*/ 43 h 43"/>
                  <a:gd name="T6" fmla="*/ 5 w 33"/>
                  <a:gd name="T7" fmla="*/ 39 h 43"/>
                  <a:gd name="T8" fmla="*/ 0 w 33"/>
                  <a:gd name="T9" fmla="*/ 26 h 43"/>
                  <a:gd name="T10" fmla="*/ 0 w 33"/>
                  <a:gd name="T11" fmla="*/ 0 h 43"/>
                  <a:gd name="T12" fmla="*/ 3 w 33"/>
                  <a:gd name="T13" fmla="*/ 0 h 43"/>
                  <a:gd name="T14" fmla="*/ 6 w 33"/>
                  <a:gd name="T15" fmla="*/ 0 h 43"/>
                  <a:gd name="T16" fmla="*/ 6 w 33"/>
                  <a:gd name="T17" fmla="*/ 26 h 43"/>
                  <a:gd name="T18" fmla="*/ 9 w 33"/>
                  <a:gd name="T19" fmla="*/ 35 h 43"/>
                  <a:gd name="T20" fmla="*/ 17 w 33"/>
                  <a:gd name="T21" fmla="*/ 38 h 43"/>
                  <a:gd name="T22" fmla="*/ 25 w 33"/>
                  <a:gd name="T23" fmla="*/ 35 h 43"/>
                  <a:gd name="T24" fmla="*/ 28 w 33"/>
                  <a:gd name="T25" fmla="*/ 26 h 43"/>
                  <a:gd name="T26" fmla="*/ 28 w 33"/>
                  <a:gd name="T27" fmla="*/ 0 h 43"/>
                  <a:gd name="T28" fmla="*/ 30 w 33"/>
                  <a:gd name="T29" fmla="*/ 0 h 43"/>
                  <a:gd name="T30" fmla="*/ 33 w 33"/>
                  <a:gd name="T31" fmla="*/ 0 h 43"/>
                  <a:gd name="T32" fmla="*/ 33 w 33"/>
                  <a:gd name="T3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3">
                    <a:moveTo>
                      <a:pt x="33" y="26"/>
                    </a:moveTo>
                    <a:cubicBezTo>
                      <a:pt x="33" y="31"/>
                      <a:pt x="32" y="35"/>
                      <a:pt x="29" y="38"/>
                    </a:cubicBezTo>
                    <a:cubicBezTo>
                      <a:pt x="26" y="41"/>
                      <a:pt x="22" y="43"/>
                      <a:pt x="17" y="43"/>
                    </a:cubicBezTo>
                    <a:cubicBezTo>
                      <a:pt x="11" y="43"/>
                      <a:pt x="7" y="41"/>
                      <a:pt x="5" y="39"/>
                    </a:cubicBezTo>
                    <a:cubicBezTo>
                      <a:pt x="2" y="36"/>
                      <a:pt x="0" y="32"/>
                      <a:pt x="0" y="26"/>
                    </a:cubicBezTo>
                    <a:cubicBezTo>
                      <a:pt x="0" y="0"/>
                      <a:pt x="0" y="0"/>
                      <a:pt x="0" y="0"/>
                    </a:cubicBezTo>
                    <a:cubicBezTo>
                      <a:pt x="3" y="0"/>
                      <a:pt x="3" y="0"/>
                      <a:pt x="3" y="0"/>
                    </a:cubicBezTo>
                    <a:cubicBezTo>
                      <a:pt x="6" y="0"/>
                      <a:pt x="6" y="0"/>
                      <a:pt x="6" y="0"/>
                    </a:cubicBezTo>
                    <a:cubicBezTo>
                      <a:pt x="6" y="26"/>
                      <a:pt x="6" y="26"/>
                      <a:pt x="6" y="26"/>
                    </a:cubicBezTo>
                    <a:cubicBezTo>
                      <a:pt x="6" y="30"/>
                      <a:pt x="7" y="33"/>
                      <a:pt x="9" y="35"/>
                    </a:cubicBezTo>
                    <a:cubicBezTo>
                      <a:pt x="11" y="37"/>
                      <a:pt x="13" y="38"/>
                      <a:pt x="17" y="38"/>
                    </a:cubicBezTo>
                    <a:cubicBezTo>
                      <a:pt x="20" y="38"/>
                      <a:pt x="23" y="37"/>
                      <a:pt x="25" y="35"/>
                    </a:cubicBezTo>
                    <a:cubicBezTo>
                      <a:pt x="27" y="33"/>
                      <a:pt x="28" y="30"/>
                      <a:pt x="28" y="26"/>
                    </a:cubicBezTo>
                    <a:cubicBezTo>
                      <a:pt x="28" y="0"/>
                      <a:pt x="28" y="0"/>
                      <a:pt x="28" y="0"/>
                    </a:cubicBezTo>
                    <a:cubicBezTo>
                      <a:pt x="30" y="0"/>
                      <a:pt x="30" y="0"/>
                      <a:pt x="30" y="0"/>
                    </a:cubicBezTo>
                    <a:cubicBezTo>
                      <a:pt x="33" y="0"/>
                      <a:pt x="33" y="0"/>
                      <a:pt x="33" y="0"/>
                    </a:cubicBezTo>
                    <a:lnTo>
                      <a:pt x="33" y="26"/>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5" name="Freeform 142"/>
              <p:cNvSpPr/>
              <p:nvPr/>
            </p:nvSpPr>
            <p:spPr bwMode="auto">
              <a:xfrm>
                <a:off x="8294688" y="2679700"/>
                <a:ext cx="103187" cy="133350"/>
              </a:xfrm>
              <a:custGeom>
                <a:avLst/>
                <a:gdLst>
                  <a:gd name="T0" fmla="*/ 12 w 65"/>
                  <a:gd name="T1" fmla="*/ 84 h 84"/>
                  <a:gd name="T2" fmla="*/ 6 w 65"/>
                  <a:gd name="T3" fmla="*/ 84 h 84"/>
                  <a:gd name="T4" fmla="*/ 0 w 65"/>
                  <a:gd name="T5" fmla="*/ 84 h 84"/>
                  <a:gd name="T6" fmla="*/ 0 w 65"/>
                  <a:gd name="T7" fmla="*/ 0 h 84"/>
                  <a:gd name="T8" fmla="*/ 6 w 65"/>
                  <a:gd name="T9" fmla="*/ 0 h 84"/>
                  <a:gd name="T10" fmla="*/ 14 w 65"/>
                  <a:gd name="T11" fmla="*/ 0 h 84"/>
                  <a:gd name="T12" fmla="*/ 55 w 65"/>
                  <a:gd name="T13" fmla="*/ 68 h 84"/>
                  <a:gd name="T14" fmla="*/ 55 w 65"/>
                  <a:gd name="T15" fmla="*/ 0 h 84"/>
                  <a:gd name="T16" fmla="*/ 59 w 65"/>
                  <a:gd name="T17" fmla="*/ 0 h 84"/>
                  <a:gd name="T18" fmla="*/ 65 w 65"/>
                  <a:gd name="T19" fmla="*/ 0 h 84"/>
                  <a:gd name="T20" fmla="*/ 65 w 65"/>
                  <a:gd name="T21" fmla="*/ 84 h 84"/>
                  <a:gd name="T22" fmla="*/ 59 w 65"/>
                  <a:gd name="T23" fmla="*/ 84 h 84"/>
                  <a:gd name="T24" fmla="*/ 53 w 65"/>
                  <a:gd name="T25" fmla="*/ 84 h 84"/>
                  <a:gd name="T26" fmla="*/ 12 w 65"/>
                  <a:gd name="T27" fmla="*/ 16 h 84"/>
                  <a:gd name="T28" fmla="*/ 12 w 65"/>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84">
                    <a:moveTo>
                      <a:pt x="12" y="84"/>
                    </a:moveTo>
                    <a:lnTo>
                      <a:pt x="6" y="84"/>
                    </a:lnTo>
                    <a:lnTo>
                      <a:pt x="0" y="84"/>
                    </a:lnTo>
                    <a:lnTo>
                      <a:pt x="0" y="0"/>
                    </a:lnTo>
                    <a:lnTo>
                      <a:pt x="6" y="0"/>
                    </a:lnTo>
                    <a:lnTo>
                      <a:pt x="14" y="0"/>
                    </a:lnTo>
                    <a:lnTo>
                      <a:pt x="55" y="68"/>
                    </a:lnTo>
                    <a:lnTo>
                      <a:pt x="55" y="0"/>
                    </a:lnTo>
                    <a:lnTo>
                      <a:pt x="59" y="0"/>
                    </a:lnTo>
                    <a:lnTo>
                      <a:pt x="65" y="0"/>
                    </a:lnTo>
                    <a:lnTo>
                      <a:pt x="65" y="84"/>
                    </a:lnTo>
                    <a:lnTo>
                      <a:pt x="59" y="84"/>
                    </a:lnTo>
                    <a:lnTo>
                      <a:pt x="53" y="84"/>
                    </a:lnTo>
                    <a:lnTo>
                      <a:pt x="12" y="16"/>
                    </a:lnTo>
                    <a:lnTo>
                      <a:pt x="12"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Freeform 143"/>
              <p:cNvSpPr/>
              <p:nvPr/>
            </p:nvSpPr>
            <p:spPr bwMode="auto">
              <a:xfrm>
                <a:off x="8448675" y="2679700"/>
                <a:ext cx="15875" cy="133350"/>
              </a:xfrm>
              <a:custGeom>
                <a:avLst/>
                <a:gdLst>
                  <a:gd name="T0" fmla="*/ 0 w 10"/>
                  <a:gd name="T1" fmla="*/ 0 h 84"/>
                  <a:gd name="T2" fmla="*/ 4 w 10"/>
                  <a:gd name="T3" fmla="*/ 0 h 84"/>
                  <a:gd name="T4" fmla="*/ 10 w 10"/>
                  <a:gd name="T5" fmla="*/ 0 h 84"/>
                  <a:gd name="T6" fmla="*/ 10 w 10"/>
                  <a:gd name="T7" fmla="*/ 84 h 84"/>
                  <a:gd name="T8" fmla="*/ 6 w 10"/>
                  <a:gd name="T9" fmla="*/ 84 h 84"/>
                  <a:gd name="T10" fmla="*/ 0 w 10"/>
                  <a:gd name="T11" fmla="*/ 84 h 84"/>
                  <a:gd name="T12" fmla="*/ 0 w 1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0" h="84">
                    <a:moveTo>
                      <a:pt x="0" y="0"/>
                    </a:moveTo>
                    <a:lnTo>
                      <a:pt x="4" y="0"/>
                    </a:lnTo>
                    <a:lnTo>
                      <a:pt x="10" y="0"/>
                    </a:lnTo>
                    <a:lnTo>
                      <a:pt x="10"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Freeform 144"/>
              <p:cNvSpPr/>
              <p:nvPr/>
            </p:nvSpPr>
            <p:spPr bwMode="auto">
              <a:xfrm>
                <a:off x="8499475" y="2679700"/>
                <a:ext cx="117475" cy="133350"/>
              </a:xfrm>
              <a:custGeom>
                <a:avLst/>
                <a:gdLst>
                  <a:gd name="T0" fmla="*/ 0 w 74"/>
                  <a:gd name="T1" fmla="*/ 0 h 84"/>
                  <a:gd name="T2" fmla="*/ 6 w 74"/>
                  <a:gd name="T3" fmla="*/ 0 h 84"/>
                  <a:gd name="T4" fmla="*/ 14 w 74"/>
                  <a:gd name="T5" fmla="*/ 0 h 84"/>
                  <a:gd name="T6" fmla="*/ 38 w 74"/>
                  <a:gd name="T7" fmla="*/ 72 h 84"/>
                  <a:gd name="T8" fmla="*/ 38 w 74"/>
                  <a:gd name="T9" fmla="*/ 72 h 84"/>
                  <a:gd name="T10" fmla="*/ 60 w 74"/>
                  <a:gd name="T11" fmla="*/ 0 h 84"/>
                  <a:gd name="T12" fmla="*/ 68 w 74"/>
                  <a:gd name="T13" fmla="*/ 0 h 84"/>
                  <a:gd name="T14" fmla="*/ 74 w 74"/>
                  <a:gd name="T15" fmla="*/ 0 h 84"/>
                  <a:gd name="T16" fmla="*/ 44 w 74"/>
                  <a:gd name="T17" fmla="*/ 84 h 84"/>
                  <a:gd name="T18" fmla="*/ 38 w 74"/>
                  <a:gd name="T19" fmla="*/ 84 h 84"/>
                  <a:gd name="T20" fmla="*/ 32 w 74"/>
                  <a:gd name="T21" fmla="*/ 84 h 84"/>
                  <a:gd name="T22" fmla="*/ 0 w 74"/>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84">
                    <a:moveTo>
                      <a:pt x="0" y="0"/>
                    </a:moveTo>
                    <a:lnTo>
                      <a:pt x="6" y="0"/>
                    </a:lnTo>
                    <a:lnTo>
                      <a:pt x="14" y="0"/>
                    </a:lnTo>
                    <a:lnTo>
                      <a:pt x="38" y="72"/>
                    </a:lnTo>
                    <a:lnTo>
                      <a:pt x="38" y="72"/>
                    </a:lnTo>
                    <a:lnTo>
                      <a:pt x="60" y="0"/>
                    </a:lnTo>
                    <a:lnTo>
                      <a:pt x="68" y="0"/>
                    </a:lnTo>
                    <a:lnTo>
                      <a:pt x="74" y="0"/>
                    </a:lnTo>
                    <a:lnTo>
                      <a:pt x="44" y="84"/>
                    </a:lnTo>
                    <a:lnTo>
                      <a:pt x="38" y="84"/>
                    </a:lnTo>
                    <a:lnTo>
                      <a:pt x="32"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Freeform 145"/>
              <p:cNvSpPr/>
              <p:nvPr/>
            </p:nvSpPr>
            <p:spPr bwMode="auto">
              <a:xfrm>
                <a:off x="8651875" y="2679700"/>
                <a:ext cx="95250" cy="133350"/>
              </a:xfrm>
              <a:custGeom>
                <a:avLst/>
                <a:gdLst>
                  <a:gd name="T0" fmla="*/ 0 w 60"/>
                  <a:gd name="T1" fmla="*/ 84 h 84"/>
                  <a:gd name="T2" fmla="*/ 0 w 60"/>
                  <a:gd name="T3" fmla="*/ 0 h 84"/>
                  <a:gd name="T4" fmla="*/ 60 w 60"/>
                  <a:gd name="T5" fmla="*/ 0 h 84"/>
                  <a:gd name="T6" fmla="*/ 60 w 60"/>
                  <a:gd name="T7" fmla="*/ 4 h 84"/>
                  <a:gd name="T8" fmla="*/ 60 w 60"/>
                  <a:gd name="T9" fmla="*/ 10 h 84"/>
                  <a:gd name="T10" fmla="*/ 10 w 60"/>
                  <a:gd name="T11" fmla="*/ 10 h 84"/>
                  <a:gd name="T12" fmla="*/ 10 w 60"/>
                  <a:gd name="T13" fmla="*/ 36 h 84"/>
                  <a:gd name="T14" fmla="*/ 56 w 60"/>
                  <a:gd name="T15" fmla="*/ 36 h 84"/>
                  <a:gd name="T16" fmla="*/ 56 w 60"/>
                  <a:gd name="T17" fmla="*/ 40 h 84"/>
                  <a:gd name="T18" fmla="*/ 56 w 60"/>
                  <a:gd name="T19" fmla="*/ 46 h 84"/>
                  <a:gd name="T20" fmla="*/ 10 w 60"/>
                  <a:gd name="T21" fmla="*/ 46 h 84"/>
                  <a:gd name="T22" fmla="*/ 10 w 60"/>
                  <a:gd name="T23" fmla="*/ 74 h 84"/>
                  <a:gd name="T24" fmla="*/ 60 w 60"/>
                  <a:gd name="T25" fmla="*/ 74 h 84"/>
                  <a:gd name="T26" fmla="*/ 60 w 60"/>
                  <a:gd name="T27" fmla="*/ 78 h 84"/>
                  <a:gd name="T28" fmla="*/ 60 w 60"/>
                  <a:gd name="T29" fmla="*/ 84 h 84"/>
                  <a:gd name="T30" fmla="*/ 0 w 60"/>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4">
                    <a:moveTo>
                      <a:pt x="0" y="84"/>
                    </a:moveTo>
                    <a:lnTo>
                      <a:pt x="0" y="0"/>
                    </a:lnTo>
                    <a:lnTo>
                      <a:pt x="60" y="0"/>
                    </a:lnTo>
                    <a:lnTo>
                      <a:pt x="60" y="4"/>
                    </a:lnTo>
                    <a:lnTo>
                      <a:pt x="60" y="10"/>
                    </a:lnTo>
                    <a:lnTo>
                      <a:pt x="10" y="10"/>
                    </a:lnTo>
                    <a:lnTo>
                      <a:pt x="10" y="36"/>
                    </a:lnTo>
                    <a:lnTo>
                      <a:pt x="56" y="36"/>
                    </a:lnTo>
                    <a:lnTo>
                      <a:pt x="56" y="40"/>
                    </a:lnTo>
                    <a:lnTo>
                      <a:pt x="56" y="46"/>
                    </a:lnTo>
                    <a:lnTo>
                      <a:pt x="10" y="46"/>
                    </a:lnTo>
                    <a:lnTo>
                      <a:pt x="10" y="74"/>
                    </a:lnTo>
                    <a:lnTo>
                      <a:pt x="60" y="74"/>
                    </a:lnTo>
                    <a:lnTo>
                      <a:pt x="60" y="78"/>
                    </a:lnTo>
                    <a:lnTo>
                      <a:pt x="60" y="84"/>
                    </a:lnTo>
                    <a:lnTo>
                      <a:pt x="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Freeform 146"/>
              <p:cNvSpPr>
                <a:spLocks noEditPoints="1"/>
              </p:cNvSpPr>
              <p:nvPr/>
            </p:nvSpPr>
            <p:spPr bwMode="auto">
              <a:xfrm>
                <a:off x="8794750" y="2679700"/>
                <a:ext cx="111125" cy="133350"/>
              </a:xfrm>
              <a:custGeom>
                <a:avLst/>
                <a:gdLst>
                  <a:gd name="T0" fmla="*/ 0 w 35"/>
                  <a:gd name="T1" fmla="*/ 0 h 42"/>
                  <a:gd name="T2" fmla="*/ 3 w 35"/>
                  <a:gd name="T3" fmla="*/ 0 h 42"/>
                  <a:gd name="T4" fmla="*/ 20 w 35"/>
                  <a:gd name="T5" fmla="*/ 0 h 42"/>
                  <a:gd name="T6" fmla="*/ 30 w 35"/>
                  <a:gd name="T7" fmla="*/ 3 h 42"/>
                  <a:gd name="T8" fmla="*/ 33 w 35"/>
                  <a:gd name="T9" fmla="*/ 11 h 42"/>
                  <a:gd name="T10" fmla="*/ 30 w 35"/>
                  <a:gd name="T11" fmla="*/ 20 h 42"/>
                  <a:gd name="T12" fmla="*/ 28 w 35"/>
                  <a:gd name="T13" fmla="*/ 21 h 42"/>
                  <a:gd name="T14" fmla="*/ 29 w 35"/>
                  <a:gd name="T15" fmla="*/ 22 h 42"/>
                  <a:gd name="T16" fmla="*/ 33 w 35"/>
                  <a:gd name="T17" fmla="*/ 29 h 42"/>
                  <a:gd name="T18" fmla="*/ 33 w 35"/>
                  <a:gd name="T19" fmla="*/ 37 h 42"/>
                  <a:gd name="T20" fmla="*/ 33 w 35"/>
                  <a:gd name="T21" fmla="*/ 39 h 42"/>
                  <a:gd name="T22" fmla="*/ 35 w 35"/>
                  <a:gd name="T23" fmla="*/ 41 h 42"/>
                  <a:gd name="T24" fmla="*/ 35 w 35"/>
                  <a:gd name="T25" fmla="*/ 42 h 42"/>
                  <a:gd name="T26" fmla="*/ 28 w 35"/>
                  <a:gd name="T27" fmla="*/ 42 h 42"/>
                  <a:gd name="T28" fmla="*/ 28 w 35"/>
                  <a:gd name="T29" fmla="*/ 39 h 42"/>
                  <a:gd name="T30" fmla="*/ 27 w 35"/>
                  <a:gd name="T31" fmla="*/ 34 h 42"/>
                  <a:gd name="T32" fmla="*/ 27 w 35"/>
                  <a:gd name="T33" fmla="*/ 31 h 42"/>
                  <a:gd name="T34" fmla="*/ 25 w 35"/>
                  <a:gd name="T35" fmla="*/ 25 h 42"/>
                  <a:gd name="T36" fmla="*/ 19 w 35"/>
                  <a:gd name="T37" fmla="*/ 24 h 42"/>
                  <a:gd name="T38" fmla="*/ 6 w 35"/>
                  <a:gd name="T39" fmla="*/ 24 h 42"/>
                  <a:gd name="T40" fmla="*/ 6 w 35"/>
                  <a:gd name="T41" fmla="*/ 42 h 42"/>
                  <a:gd name="T42" fmla="*/ 3 w 35"/>
                  <a:gd name="T43" fmla="*/ 42 h 42"/>
                  <a:gd name="T44" fmla="*/ 0 w 35"/>
                  <a:gd name="T45" fmla="*/ 42 h 42"/>
                  <a:gd name="T46" fmla="*/ 0 w 35"/>
                  <a:gd name="T47" fmla="*/ 0 h 42"/>
                  <a:gd name="T48" fmla="*/ 6 w 35"/>
                  <a:gd name="T49" fmla="*/ 19 h 42"/>
                  <a:gd name="T50" fmla="*/ 20 w 35"/>
                  <a:gd name="T51" fmla="*/ 19 h 42"/>
                  <a:gd name="T52" fmla="*/ 26 w 35"/>
                  <a:gd name="T53" fmla="*/ 17 h 42"/>
                  <a:gd name="T54" fmla="*/ 27 w 35"/>
                  <a:gd name="T55" fmla="*/ 12 h 42"/>
                  <a:gd name="T56" fmla="*/ 26 w 35"/>
                  <a:gd name="T57" fmla="*/ 6 h 42"/>
                  <a:gd name="T58" fmla="*/ 19 w 35"/>
                  <a:gd name="T59" fmla="*/ 5 h 42"/>
                  <a:gd name="T60" fmla="*/ 6 w 35"/>
                  <a:gd name="T61" fmla="*/ 5 h 42"/>
                  <a:gd name="T62" fmla="*/ 6 w 35"/>
                  <a:gd name="T63"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42">
                    <a:moveTo>
                      <a:pt x="0" y="0"/>
                    </a:moveTo>
                    <a:cubicBezTo>
                      <a:pt x="3" y="0"/>
                      <a:pt x="3" y="0"/>
                      <a:pt x="3" y="0"/>
                    </a:cubicBezTo>
                    <a:cubicBezTo>
                      <a:pt x="20" y="0"/>
                      <a:pt x="20" y="0"/>
                      <a:pt x="20" y="0"/>
                    </a:cubicBezTo>
                    <a:cubicBezTo>
                      <a:pt x="24" y="0"/>
                      <a:pt x="28" y="1"/>
                      <a:pt x="30" y="3"/>
                    </a:cubicBezTo>
                    <a:cubicBezTo>
                      <a:pt x="32" y="5"/>
                      <a:pt x="33" y="8"/>
                      <a:pt x="33" y="11"/>
                    </a:cubicBezTo>
                    <a:cubicBezTo>
                      <a:pt x="33" y="15"/>
                      <a:pt x="32" y="18"/>
                      <a:pt x="30" y="20"/>
                    </a:cubicBezTo>
                    <a:cubicBezTo>
                      <a:pt x="29" y="20"/>
                      <a:pt x="28" y="21"/>
                      <a:pt x="28" y="21"/>
                    </a:cubicBezTo>
                    <a:cubicBezTo>
                      <a:pt x="29" y="22"/>
                      <a:pt x="29" y="22"/>
                      <a:pt x="29" y="22"/>
                    </a:cubicBezTo>
                    <a:cubicBezTo>
                      <a:pt x="31" y="23"/>
                      <a:pt x="33" y="26"/>
                      <a:pt x="33" y="29"/>
                    </a:cubicBezTo>
                    <a:cubicBezTo>
                      <a:pt x="33" y="37"/>
                      <a:pt x="33" y="37"/>
                      <a:pt x="33" y="37"/>
                    </a:cubicBezTo>
                    <a:cubicBezTo>
                      <a:pt x="33" y="38"/>
                      <a:pt x="33" y="39"/>
                      <a:pt x="33" y="39"/>
                    </a:cubicBezTo>
                    <a:cubicBezTo>
                      <a:pt x="34" y="40"/>
                      <a:pt x="34" y="40"/>
                      <a:pt x="35" y="41"/>
                    </a:cubicBezTo>
                    <a:cubicBezTo>
                      <a:pt x="35" y="42"/>
                      <a:pt x="35" y="42"/>
                      <a:pt x="35" y="42"/>
                    </a:cubicBezTo>
                    <a:cubicBezTo>
                      <a:pt x="28" y="42"/>
                      <a:pt x="28" y="42"/>
                      <a:pt x="28" y="42"/>
                    </a:cubicBezTo>
                    <a:cubicBezTo>
                      <a:pt x="28" y="41"/>
                      <a:pt x="28" y="40"/>
                      <a:pt x="28" y="39"/>
                    </a:cubicBezTo>
                    <a:cubicBezTo>
                      <a:pt x="27" y="37"/>
                      <a:pt x="27" y="36"/>
                      <a:pt x="27" y="34"/>
                    </a:cubicBezTo>
                    <a:cubicBezTo>
                      <a:pt x="27" y="31"/>
                      <a:pt x="27" y="31"/>
                      <a:pt x="27" y="31"/>
                    </a:cubicBezTo>
                    <a:cubicBezTo>
                      <a:pt x="27" y="28"/>
                      <a:pt x="26" y="26"/>
                      <a:pt x="25" y="25"/>
                    </a:cubicBezTo>
                    <a:cubicBezTo>
                      <a:pt x="24" y="24"/>
                      <a:pt x="22" y="24"/>
                      <a:pt x="19" y="24"/>
                    </a:cubicBezTo>
                    <a:cubicBezTo>
                      <a:pt x="6" y="24"/>
                      <a:pt x="6" y="24"/>
                      <a:pt x="6" y="24"/>
                    </a:cubicBezTo>
                    <a:cubicBezTo>
                      <a:pt x="6" y="42"/>
                      <a:pt x="6" y="42"/>
                      <a:pt x="6" y="42"/>
                    </a:cubicBezTo>
                    <a:cubicBezTo>
                      <a:pt x="3" y="42"/>
                      <a:pt x="3" y="42"/>
                      <a:pt x="3" y="42"/>
                    </a:cubicBezTo>
                    <a:cubicBezTo>
                      <a:pt x="0" y="42"/>
                      <a:pt x="0" y="42"/>
                      <a:pt x="0" y="42"/>
                    </a:cubicBezTo>
                    <a:lnTo>
                      <a:pt x="0" y="0"/>
                    </a:lnTo>
                    <a:close/>
                    <a:moveTo>
                      <a:pt x="6" y="19"/>
                    </a:moveTo>
                    <a:cubicBezTo>
                      <a:pt x="20" y="19"/>
                      <a:pt x="20" y="19"/>
                      <a:pt x="20" y="19"/>
                    </a:cubicBezTo>
                    <a:cubicBezTo>
                      <a:pt x="23" y="19"/>
                      <a:pt x="24" y="18"/>
                      <a:pt x="26" y="17"/>
                    </a:cubicBezTo>
                    <a:cubicBezTo>
                      <a:pt x="27" y="16"/>
                      <a:pt x="27" y="14"/>
                      <a:pt x="27" y="12"/>
                    </a:cubicBezTo>
                    <a:cubicBezTo>
                      <a:pt x="27" y="9"/>
                      <a:pt x="27" y="7"/>
                      <a:pt x="26" y="6"/>
                    </a:cubicBezTo>
                    <a:cubicBezTo>
                      <a:pt x="24" y="5"/>
                      <a:pt x="22" y="5"/>
                      <a:pt x="19" y="5"/>
                    </a:cubicBezTo>
                    <a:cubicBezTo>
                      <a:pt x="6" y="5"/>
                      <a:pt x="6" y="5"/>
                      <a:pt x="6" y="5"/>
                    </a:cubicBezTo>
                    <a:lnTo>
                      <a:pt x="6" y="19"/>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0" name="Freeform 147"/>
              <p:cNvSpPr/>
              <p:nvPr/>
            </p:nvSpPr>
            <p:spPr bwMode="auto">
              <a:xfrm>
                <a:off x="8942388" y="2676525"/>
                <a:ext cx="104775" cy="139700"/>
              </a:xfrm>
              <a:custGeom>
                <a:avLst/>
                <a:gdLst>
                  <a:gd name="T0" fmla="*/ 27 w 33"/>
                  <a:gd name="T1" fmla="*/ 13 h 44"/>
                  <a:gd name="T2" fmla="*/ 24 w 33"/>
                  <a:gd name="T3" fmla="*/ 7 h 44"/>
                  <a:gd name="T4" fmla="*/ 16 w 33"/>
                  <a:gd name="T5" fmla="*/ 5 h 44"/>
                  <a:gd name="T6" fmla="*/ 9 w 33"/>
                  <a:gd name="T7" fmla="*/ 7 h 44"/>
                  <a:gd name="T8" fmla="*/ 7 w 33"/>
                  <a:gd name="T9" fmla="*/ 12 h 44"/>
                  <a:gd name="T10" fmla="*/ 8 w 33"/>
                  <a:gd name="T11" fmla="*/ 16 h 44"/>
                  <a:gd name="T12" fmla="*/ 15 w 33"/>
                  <a:gd name="T13" fmla="*/ 18 h 44"/>
                  <a:gd name="T14" fmla="*/ 22 w 33"/>
                  <a:gd name="T15" fmla="*/ 20 h 44"/>
                  <a:gd name="T16" fmla="*/ 31 w 33"/>
                  <a:gd name="T17" fmla="*/ 24 h 44"/>
                  <a:gd name="T18" fmla="*/ 33 w 33"/>
                  <a:gd name="T19" fmla="*/ 31 h 44"/>
                  <a:gd name="T20" fmla="*/ 29 w 33"/>
                  <a:gd name="T21" fmla="*/ 40 h 44"/>
                  <a:gd name="T22" fmla="*/ 17 w 33"/>
                  <a:gd name="T23" fmla="*/ 44 h 44"/>
                  <a:gd name="T24" fmla="*/ 4 w 33"/>
                  <a:gd name="T25" fmla="*/ 40 h 44"/>
                  <a:gd name="T26" fmla="*/ 0 w 33"/>
                  <a:gd name="T27" fmla="*/ 30 h 44"/>
                  <a:gd name="T28" fmla="*/ 0 w 33"/>
                  <a:gd name="T29" fmla="*/ 29 h 44"/>
                  <a:gd name="T30" fmla="*/ 5 w 33"/>
                  <a:gd name="T31" fmla="*/ 29 h 44"/>
                  <a:gd name="T32" fmla="*/ 8 w 33"/>
                  <a:gd name="T33" fmla="*/ 36 h 44"/>
                  <a:gd name="T34" fmla="*/ 17 w 33"/>
                  <a:gd name="T35" fmla="*/ 39 h 44"/>
                  <a:gd name="T36" fmla="*/ 25 w 33"/>
                  <a:gd name="T37" fmla="*/ 37 h 44"/>
                  <a:gd name="T38" fmla="*/ 28 w 33"/>
                  <a:gd name="T39" fmla="*/ 32 h 44"/>
                  <a:gd name="T40" fmla="*/ 26 w 33"/>
                  <a:gd name="T41" fmla="*/ 27 h 44"/>
                  <a:gd name="T42" fmla="*/ 19 w 33"/>
                  <a:gd name="T43" fmla="*/ 25 h 44"/>
                  <a:gd name="T44" fmla="*/ 12 w 33"/>
                  <a:gd name="T45" fmla="*/ 23 h 44"/>
                  <a:gd name="T46" fmla="*/ 4 w 33"/>
                  <a:gd name="T47" fmla="*/ 19 h 44"/>
                  <a:gd name="T48" fmla="*/ 1 w 33"/>
                  <a:gd name="T49" fmla="*/ 13 h 44"/>
                  <a:gd name="T50" fmla="*/ 5 w 33"/>
                  <a:gd name="T51" fmla="*/ 3 h 44"/>
                  <a:gd name="T52" fmla="*/ 16 w 33"/>
                  <a:gd name="T53" fmla="*/ 0 h 44"/>
                  <a:gd name="T54" fmla="*/ 28 w 33"/>
                  <a:gd name="T55" fmla="*/ 3 h 44"/>
                  <a:gd name="T56" fmla="*/ 32 w 33"/>
                  <a:gd name="T57" fmla="*/ 13 h 44"/>
                  <a:gd name="T58" fmla="*/ 27 w 33"/>
                  <a:gd name="T5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4">
                    <a:moveTo>
                      <a:pt x="27" y="13"/>
                    </a:moveTo>
                    <a:cubicBezTo>
                      <a:pt x="27" y="10"/>
                      <a:pt x="26" y="8"/>
                      <a:pt x="24" y="7"/>
                    </a:cubicBezTo>
                    <a:cubicBezTo>
                      <a:pt x="22" y="6"/>
                      <a:pt x="20" y="5"/>
                      <a:pt x="16" y="5"/>
                    </a:cubicBezTo>
                    <a:cubicBezTo>
                      <a:pt x="13" y="5"/>
                      <a:pt x="11" y="5"/>
                      <a:pt x="9" y="7"/>
                    </a:cubicBezTo>
                    <a:cubicBezTo>
                      <a:pt x="8" y="8"/>
                      <a:pt x="7" y="10"/>
                      <a:pt x="7" y="12"/>
                    </a:cubicBezTo>
                    <a:cubicBezTo>
                      <a:pt x="7" y="14"/>
                      <a:pt x="7" y="15"/>
                      <a:pt x="8" y="16"/>
                    </a:cubicBezTo>
                    <a:cubicBezTo>
                      <a:pt x="10" y="16"/>
                      <a:pt x="12" y="17"/>
                      <a:pt x="15" y="18"/>
                    </a:cubicBezTo>
                    <a:cubicBezTo>
                      <a:pt x="22" y="20"/>
                      <a:pt x="22" y="20"/>
                      <a:pt x="22" y="20"/>
                    </a:cubicBezTo>
                    <a:cubicBezTo>
                      <a:pt x="26" y="21"/>
                      <a:pt x="29" y="22"/>
                      <a:pt x="31" y="24"/>
                    </a:cubicBezTo>
                    <a:cubicBezTo>
                      <a:pt x="32" y="26"/>
                      <a:pt x="33" y="28"/>
                      <a:pt x="33" y="31"/>
                    </a:cubicBezTo>
                    <a:cubicBezTo>
                      <a:pt x="33" y="35"/>
                      <a:pt x="32" y="38"/>
                      <a:pt x="29" y="40"/>
                    </a:cubicBezTo>
                    <a:cubicBezTo>
                      <a:pt x="26" y="43"/>
                      <a:pt x="22" y="44"/>
                      <a:pt x="17" y="44"/>
                    </a:cubicBezTo>
                    <a:cubicBezTo>
                      <a:pt x="12" y="44"/>
                      <a:pt x="7" y="42"/>
                      <a:pt x="4" y="40"/>
                    </a:cubicBezTo>
                    <a:cubicBezTo>
                      <a:pt x="1" y="37"/>
                      <a:pt x="0" y="34"/>
                      <a:pt x="0" y="30"/>
                    </a:cubicBezTo>
                    <a:cubicBezTo>
                      <a:pt x="0" y="29"/>
                      <a:pt x="0" y="29"/>
                      <a:pt x="0" y="29"/>
                    </a:cubicBezTo>
                    <a:cubicBezTo>
                      <a:pt x="5" y="29"/>
                      <a:pt x="5" y="29"/>
                      <a:pt x="5" y="29"/>
                    </a:cubicBezTo>
                    <a:cubicBezTo>
                      <a:pt x="5" y="32"/>
                      <a:pt x="6" y="35"/>
                      <a:pt x="8" y="36"/>
                    </a:cubicBezTo>
                    <a:cubicBezTo>
                      <a:pt x="11" y="38"/>
                      <a:pt x="13" y="39"/>
                      <a:pt x="17" y="39"/>
                    </a:cubicBezTo>
                    <a:cubicBezTo>
                      <a:pt x="21" y="39"/>
                      <a:pt x="23" y="38"/>
                      <a:pt x="25" y="37"/>
                    </a:cubicBezTo>
                    <a:cubicBezTo>
                      <a:pt x="27" y="36"/>
                      <a:pt x="28" y="34"/>
                      <a:pt x="28" y="32"/>
                    </a:cubicBezTo>
                    <a:cubicBezTo>
                      <a:pt x="28" y="30"/>
                      <a:pt x="27" y="28"/>
                      <a:pt x="26" y="27"/>
                    </a:cubicBezTo>
                    <a:cubicBezTo>
                      <a:pt x="25" y="26"/>
                      <a:pt x="22" y="25"/>
                      <a:pt x="19" y="25"/>
                    </a:cubicBezTo>
                    <a:cubicBezTo>
                      <a:pt x="12" y="23"/>
                      <a:pt x="12" y="23"/>
                      <a:pt x="12" y="23"/>
                    </a:cubicBezTo>
                    <a:cubicBezTo>
                      <a:pt x="8" y="22"/>
                      <a:pt x="5" y="21"/>
                      <a:pt x="4" y="19"/>
                    </a:cubicBezTo>
                    <a:cubicBezTo>
                      <a:pt x="2" y="18"/>
                      <a:pt x="1" y="16"/>
                      <a:pt x="1" y="13"/>
                    </a:cubicBezTo>
                    <a:cubicBezTo>
                      <a:pt x="1" y="9"/>
                      <a:pt x="3" y="6"/>
                      <a:pt x="5" y="3"/>
                    </a:cubicBezTo>
                    <a:cubicBezTo>
                      <a:pt x="8" y="1"/>
                      <a:pt x="12" y="0"/>
                      <a:pt x="16" y="0"/>
                    </a:cubicBezTo>
                    <a:cubicBezTo>
                      <a:pt x="21" y="0"/>
                      <a:pt x="25" y="1"/>
                      <a:pt x="28" y="3"/>
                    </a:cubicBezTo>
                    <a:cubicBezTo>
                      <a:pt x="30" y="6"/>
                      <a:pt x="32" y="9"/>
                      <a:pt x="32" y="13"/>
                    </a:cubicBezTo>
                    <a:lnTo>
                      <a:pt x="27" y="13"/>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1" name="Freeform 148"/>
              <p:cNvSpPr/>
              <p:nvPr/>
            </p:nvSpPr>
            <p:spPr bwMode="auto">
              <a:xfrm>
                <a:off x="9091613" y="2679700"/>
                <a:ext cx="19050" cy="133350"/>
              </a:xfrm>
              <a:custGeom>
                <a:avLst/>
                <a:gdLst>
                  <a:gd name="T0" fmla="*/ 0 w 12"/>
                  <a:gd name="T1" fmla="*/ 0 h 84"/>
                  <a:gd name="T2" fmla="*/ 6 w 12"/>
                  <a:gd name="T3" fmla="*/ 0 h 84"/>
                  <a:gd name="T4" fmla="*/ 12 w 12"/>
                  <a:gd name="T5" fmla="*/ 0 h 84"/>
                  <a:gd name="T6" fmla="*/ 12 w 12"/>
                  <a:gd name="T7" fmla="*/ 84 h 84"/>
                  <a:gd name="T8" fmla="*/ 6 w 12"/>
                  <a:gd name="T9" fmla="*/ 84 h 84"/>
                  <a:gd name="T10" fmla="*/ 0 w 12"/>
                  <a:gd name="T11" fmla="*/ 84 h 84"/>
                  <a:gd name="T12" fmla="*/ 0 w 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0" y="0"/>
                    </a:moveTo>
                    <a:lnTo>
                      <a:pt x="6" y="0"/>
                    </a:lnTo>
                    <a:lnTo>
                      <a:pt x="12" y="0"/>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2" name="Freeform 149"/>
              <p:cNvSpPr/>
              <p:nvPr/>
            </p:nvSpPr>
            <p:spPr bwMode="auto">
              <a:xfrm>
                <a:off x="9145588" y="2679700"/>
                <a:ext cx="107950" cy="133350"/>
              </a:xfrm>
              <a:custGeom>
                <a:avLst/>
                <a:gdLst>
                  <a:gd name="T0" fmla="*/ 30 w 68"/>
                  <a:gd name="T1" fmla="*/ 10 h 84"/>
                  <a:gd name="T2" fmla="*/ 0 w 68"/>
                  <a:gd name="T3" fmla="*/ 10 h 84"/>
                  <a:gd name="T4" fmla="*/ 0 w 68"/>
                  <a:gd name="T5" fmla="*/ 4 h 84"/>
                  <a:gd name="T6" fmla="*/ 0 w 68"/>
                  <a:gd name="T7" fmla="*/ 0 h 84"/>
                  <a:gd name="T8" fmla="*/ 68 w 68"/>
                  <a:gd name="T9" fmla="*/ 0 h 84"/>
                  <a:gd name="T10" fmla="*/ 68 w 68"/>
                  <a:gd name="T11" fmla="*/ 4 h 84"/>
                  <a:gd name="T12" fmla="*/ 68 w 68"/>
                  <a:gd name="T13" fmla="*/ 10 h 84"/>
                  <a:gd name="T14" fmla="*/ 40 w 68"/>
                  <a:gd name="T15" fmla="*/ 10 h 84"/>
                  <a:gd name="T16" fmla="*/ 40 w 68"/>
                  <a:gd name="T17" fmla="*/ 84 h 84"/>
                  <a:gd name="T18" fmla="*/ 34 w 68"/>
                  <a:gd name="T19" fmla="*/ 84 h 84"/>
                  <a:gd name="T20" fmla="*/ 30 w 68"/>
                  <a:gd name="T21" fmla="*/ 84 h 84"/>
                  <a:gd name="T22" fmla="*/ 30 w 68"/>
                  <a:gd name="T23"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4">
                    <a:moveTo>
                      <a:pt x="30" y="10"/>
                    </a:moveTo>
                    <a:lnTo>
                      <a:pt x="0" y="10"/>
                    </a:lnTo>
                    <a:lnTo>
                      <a:pt x="0" y="4"/>
                    </a:lnTo>
                    <a:lnTo>
                      <a:pt x="0" y="0"/>
                    </a:lnTo>
                    <a:lnTo>
                      <a:pt x="68" y="0"/>
                    </a:lnTo>
                    <a:lnTo>
                      <a:pt x="68" y="4"/>
                    </a:lnTo>
                    <a:lnTo>
                      <a:pt x="68" y="10"/>
                    </a:lnTo>
                    <a:lnTo>
                      <a:pt x="40" y="10"/>
                    </a:lnTo>
                    <a:lnTo>
                      <a:pt x="40" y="84"/>
                    </a:lnTo>
                    <a:lnTo>
                      <a:pt x="34" y="84"/>
                    </a:lnTo>
                    <a:lnTo>
                      <a:pt x="30" y="84"/>
                    </a:lnTo>
                    <a:lnTo>
                      <a:pt x="30" y="1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Freeform 150"/>
              <p:cNvSpPr/>
              <p:nvPr/>
            </p:nvSpPr>
            <p:spPr bwMode="auto">
              <a:xfrm>
                <a:off x="9285288" y="2679700"/>
                <a:ext cx="117475" cy="133350"/>
              </a:xfrm>
              <a:custGeom>
                <a:avLst/>
                <a:gdLst>
                  <a:gd name="T0" fmla="*/ 32 w 74"/>
                  <a:gd name="T1" fmla="*/ 50 h 84"/>
                  <a:gd name="T2" fmla="*/ 0 w 74"/>
                  <a:gd name="T3" fmla="*/ 0 h 84"/>
                  <a:gd name="T4" fmla="*/ 6 w 74"/>
                  <a:gd name="T5" fmla="*/ 0 h 84"/>
                  <a:gd name="T6" fmla="*/ 14 w 74"/>
                  <a:gd name="T7" fmla="*/ 0 h 84"/>
                  <a:gd name="T8" fmla="*/ 38 w 74"/>
                  <a:gd name="T9" fmla="*/ 40 h 84"/>
                  <a:gd name="T10" fmla="*/ 38 w 74"/>
                  <a:gd name="T11" fmla="*/ 40 h 84"/>
                  <a:gd name="T12" fmla="*/ 62 w 74"/>
                  <a:gd name="T13" fmla="*/ 0 h 84"/>
                  <a:gd name="T14" fmla="*/ 68 w 74"/>
                  <a:gd name="T15" fmla="*/ 0 h 84"/>
                  <a:gd name="T16" fmla="*/ 74 w 74"/>
                  <a:gd name="T17" fmla="*/ 0 h 84"/>
                  <a:gd name="T18" fmla="*/ 42 w 74"/>
                  <a:gd name="T19" fmla="*/ 50 h 84"/>
                  <a:gd name="T20" fmla="*/ 42 w 74"/>
                  <a:gd name="T21" fmla="*/ 84 h 84"/>
                  <a:gd name="T22" fmla="*/ 38 w 74"/>
                  <a:gd name="T23" fmla="*/ 84 h 84"/>
                  <a:gd name="T24" fmla="*/ 32 w 74"/>
                  <a:gd name="T25" fmla="*/ 84 h 84"/>
                  <a:gd name="T26" fmla="*/ 32 w 74"/>
                  <a:gd name="T27"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84">
                    <a:moveTo>
                      <a:pt x="32" y="50"/>
                    </a:moveTo>
                    <a:lnTo>
                      <a:pt x="0" y="0"/>
                    </a:lnTo>
                    <a:lnTo>
                      <a:pt x="6" y="0"/>
                    </a:lnTo>
                    <a:lnTo>
                      <a:pt x="14" y="0"/>
                    </a:lnTo>
                    <a:lnTo>
                      <a:pt x="38" y="40"/>
                    </a:lnTo>
                    <a:lnTo>
                      <a:pt x="38" y="40"/>
                    </a:lnTo>
                    <a:lnTo>
                      <a:pt x="62" y="0"/>
                    </a:lnTo>
                    <a:lnTo>
                      <a:pt x="68" y="0"/>
                    </a:lnTo>
                    <a:lnTo>
                      <a:pt x="74" y="0"/>
                    </a:lnTo>
                    <a:lnTo>
                      <a:pt x="42" y="50"/>
                    </a:lnTo>
                    <a:lnTo>
                      <a:pt x="42" y="84"/>
                    </a:lnTo>
                    <a:lnTo>
                      <a:pt x="38" y="84"/>
                    </a:lnTo>
                    <a:lnTo>
                      <a:pt x="32" y="84"/>
                    </a:lnTo>
                    <a:lnTo>
                      <a:pt x="32" y="5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4" name="Freeform 151"/>
              <p:cNvSpPr/>
              <p:nvPr/>
            </p:nvSpPr>
            <p:spPr bwMode="auto">
              <a:xfrm>
                <a:off x="8842375" y="2344738"/>
                <a:ext cx="147637" cy="152400"/>
              </a:xfrm>
              <a:custGeom>
                <a:avLst/>
                <a:gdLst>
                  <a:gd name="T0" fmla="*/ 13 w 47"/>
                  <a:gd name="T1" fmla="*/ 47 h 48"/>
                  <a:gd name="T2" fmla="*/ 8 w 47"/>
                  <a:gd name="T3" fmla="*/ 33 h 48"/>
                  <a:gd name="T4" fmla="*/ 0 w 47"/>
                  <a:gd name="T5" fmla="*/ 14 h 48"/>
                  <a:gd name="T6" fmla="*/ 30 w 47"/>
                  <a:gd name="T7" fmla="*/ 5 h 48"/>
                  <a:gd name="T8" fmla="*/ 36 w 47"/>
                  <a:gd name="T9" fmla="*/ 12 h 48"/>
                  <a:gd name="T10" fmla="*/ 39 w 47"/>
                  <a:gd name="T11" fmla="*/ 38 h 48"/>
                  <a:gd name="T12" fmla="*/ 13 w 47"/>
                  <a:gd name="T13" fmla="*/ 47 h 48"/>
                </a:gdLst>
                <a:ahLst/>
                <a:cxnLst>
                  <a:cxn ang="0">
                    <a:pos x="T0" y="T1"/>
                  </a:cxn>
                  <a:cxn ang="0">
                    <a:pos x="T2" y="T3"/>
                  </a:cxn>
                  <a:cxn ang="0">
                    <a:pos x="T4" y="T5"/>
                  </a:cxn>
                  <a:cxn ang="0">
                    <a:pos x="T6" y="T7"/>
                  </a:cxn>
                  <a:cxn ang="0">
                    <a:pos x="T8" y="T9"/>
                  </a:cxn>
                  <a:cxn ang="0">
                    <a:pos x="T10" y="T11"/>
                  </a:cxn>
                  <a:cxn ang="0">
                    <a:pos x="T12" y="T13"/>
                  </a:cxn>
                </a:cxnLst>
                <a:rect l="0" t="0" r="r" b="b"/>
                <a:pathLst>
                  <a:path w="47" h="48">
                    <a:moveTo>
                      <a:pt x="13" y="47"/>
                    </a:moveTo>
                    <a:cubicBezTo>
                      <a:pt x="3" y="44"/>
                      <a:pt x="9" y="41"/>
                      <a:pt x="8" y="33"/>
                    </a:cubicBezTo>
                    <a:cubicBezTo>
                      <a:pt x="6" y="26"/>
                      <a:pt x="0" y="19"/>
                      <a:pt x="0" y="14"/>
                    </a:cubicBezTo>
                    <a:cubicBezTo>
                      <a:pt x="1" y="0"/>
                      <a:pt x="19" y="1"/>
                      <a:pt x="30" y="5"/>
                    </a:cubicBezTo>
                    <a:cubicBezTo>
                      <a:pt x="32" y="6"/>
                      <a:pt x="34" y="9"/>
                      <a:pt x="36" y="12"/>
                    </a:cubicBezTo>
                    <a:cubicBezTo>
                      <a:pt x="41" y="19"/>
                      <a:pt x="47" y="30"/>
                      <a:pt x="39" y="38"/>
                    </a:cubicBezTo>
                    <a:cubicBezTo>
                      <a:pt x="32" y="45"/>
                      <a:pt x="21" y="48"/>
                      <a:pt x="13" y="47"/>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Freeform 152"/>
              <p:cNvSpPr/>
              <p:nvPr/>
            </p:nvSpPr>
            <p:spPr bwMode="auto">
              <a:xfrm>
                <a:off x="8397875" y="1892300"/>
                <a:ext cx="536575" cy="554038"/>
              </a:xfrm>
              <a:custGeom>
                <a:avLst/>
                <a:gdLst>
                  <a:gd name="T0" fmla="*/ 44 w 169"/>
                  <a:gd name="T1" fmla="*/ 174 h 174"/>
                  <a:gd name="T2" fmla="*/ 43 w 169"/>
                  <a:gd name="T3" fmla="*/ 173 h 174"/>
                  <a:gd name="T4" fmla="*/ 43 w 169"/>
                  <a:gd name="T5" fmla="*/ 170 h 174"/>
                  <a:gd name="T6" fmla="*/ 72 w 169"/>
                  <a:gd name="T7" fmla="*/ 151 h 174"/>
                  <a:gd name="T8" fmla="*/ 89 w 169"/>
                  <a:gd name="T9" fmla="*/ 129 h 174"/>
                  <a:gd name="T10" fmla="*/ 33 w 169"/>
                  <a:gd name="T11" fmla="*/ 150 h 174"/>
                  <a:gd name="T12" fmla="*/ 11 w 169"/>
                  <a:gd name="T13" fmla="*/ 140 h 174"/>
                  <a:gd name="T14" fmla="*/ 11 w 169"/>
                  <a:gd name="T15" fmla="*/ 139 h 174"/>
                  <a:gd name="T16" fmla="*/ 11 w 169"/>
                  <a:gd name="T17" fmla="*/ 120 h 174"/>
                  <a:gd name="T18" fmla="*/ 79 w 169"/>
                  <a:gd name="T19" fmla="*/ 104 h 174"/>
                  <a:gd name="T20" fmla="*/ 98 w 169"/>
                  <a:gd name="T21" fmla="*/ 94 h 174"/>
                  <a:gd name="T22" fmla="*/ 101 w 169"/>
                  <a:gd name="T23" fmla="*/ 18 h 174"/>
                  <a:gd name="T24" fmla="*/ 130 w 169"/>
                  <a:gd name="T25" fmla="*/ 21 h 174"/>
                  <a:gd name="T26" fmla="*/ 135 w 169"/>
                  <a:gd name="T27" fmla="*/ 27 h 174"/>
                  <a:gd name="T28" fmla="*/ 136 w 169"/>
                  <a:gd name="T29" fmla="*/ 27 h 174"/>
                  <a:gd name="T30" fmla="*/ 135 w 169"/>
                  <a:gd name="T31" fmla="*/ 45 h 174"/>
                  <a:gd name="T32" fmla="*/ 129 w 169"/>
                  <a:gd name="T33" fmla="*/ 84 h 174"/>
                  <a:gd name="T34" fmla="*/ 166 w 169"/>
                  <a:gd name="T35" fmla="*/ 71 h 174"/>
                  <a:gd name="T36" fmla="*/ 162 w 169"/>
                  <a:gd name="T37" fmla="*/ 90 h 174"/>
                  <a:gd name="T38" fmla="*/ 126 w 169"/>
                  <a:gd name="T39" fmla="*/ 106 h 174"/>
                  <a:gd name="T40" fmla="*/ 108 w 169"/>
                  <a:gd name="T41" fmla="*/ 145 h 174"/>
                  <a:gd name="T42" fmla="*/ 99 w 169"/>
                  <a:gd name="T43" fmla="*/ 154 h 174"/>
                  <a:gd name="T44" fmla="*/ 74 w 169"/>
                  <a:gd name="T45" fmla="*/ 167 h 174"/>
                  <a:gd name="T46" fmla="*/ 44 w 169"/>
                  <a:gd name="T4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74">
                    <a:moveTo>
                      <a:pt x="44" y="174"/>
                    </a:moveTo>
                    <a:cubicBezTo>
                      <a:pt x="43" y="174"/>
                      <a:pt x="43" y="174"/>
                      <a:pt x="43" y="173"/>
                    </a:cubicBezTo>
                    <a:cubicBezTo>
                      <a:pt x="43" y="172"/>
                      <a:pt x="43" y="171"/>
                      <a:pt x="43" y="170"/>
                    </a:cubicBezTo>
                    <a:cubicBezTo>
                      <a:pt x="46" y="169"/>
                      <a:pt x="72" y="152"/>
                      <a:pt x="72" y="151"/>
                    </a:cubicBezTo>
                    <a:cubicBezTo>
                      <a:pt x="80" y="145"/>
                      <a:pt x="87" y="139"/>
                      <a:pt x="89" y="129"/>
                    </a:cubicBezTo>
                    <a:cubicBezTo>
                      <a:pt x="70" y="135"/>
                      <a:pt x="52" y="149"/>
                      <a:pt x="33" y="150"/>
                    </a:cubicBezTo>
                    <a:cubicBezTo>
                      <a:pt x="24" y="148"/>
                      <a:pt x="18" y="143"/>
                      <a:pt x="11" y="140"/>
                    </a:cubicBezTo>
                    <a:cubicBezTo>
                      <a:pt x="11" y="140"/>
                      <a:pt x="11" y="140"/>
                      <a:pt x="11" y="139"/>
                    </a:cubicBezTo>
                    <a:cubicBezTo>
                      <a:pt x="1" y="133"/>
                      <a:pt x="0" y="124"/>
                      <a:pt x="11" y="120"/>
                    </a:cubicBezTo>
                    <a:cubicBezTo>
                      <a:pt x="31" y="124"/>
                      <a:pt x="61" y="111"/>
                      <a:pt x="79" y="104"/>
                    </a:cubicBezTo>
                    <a:cubicBezTo>
                      <a:pt x="83" y="102"/>
                      <a:pt x="95" y="98"/>
                      <a:pt x="98" y="94"/>
                    </a:cubicBezTo>
                    <a:cubicBezTo>
                      <a:pt x="103" y="68"/>
                      <a:pt x="100" y="42"/>
                      <a:pt x="101" y="18"/>
                    </a:cubicBezTo>
                    <a:cubicBezTo>
                      <a:pt x="108" y="0"/>
                      <a:pt x="119" y="12"/>
                      <a:pt x="130" y="21"/>
                    </a:cubicBezTo>
                    <a:cubicBezTo>
                      <a:pt x="131" y="22"/>
                      <a:pt x="133" y="24"/>
                      <a:pt x="135" y="27"/>
                    </a:cubicBezTo>
                    <a:cubicBezTo>
                      <a:pt x="136" y="27"/>
                      <a:pt x="136" y="27"/>
                      <a:pt x="136" y="27"/>
                    </a:cubicBezTo>
                    <a:cubicBezTo>
                      <a:pt x="141" y="35"/>
                      <a:pt x="142" y="38"/>
                      <a:pt x="135" y="45"/>
                    </a:cubicBezTo>
                    <a:cubicBezTo>
                      <a:pt x="130" y="57"/>
                      <a:pt x="128" y="70"/>
                      <a:pt x="129" y="84"/>
                    </a:cubicBezTo>
                    <a:cubicBezTo>
                      <a:pt x="142" y="82"/>
                      <a:pt x="150" y="71"/>
                      <a:pt x="166" y="71"/>
                    </a:cubicBezTo>
                    <a:cubicBezTo>
                      <a:pt x="169" y="78"/>
                      <a:pt x="169" y="84"/>
                      <a:pt x="162" y="90"/>
                    </a:cubicBezTo>
                    <a:cubicBezTo>
                      <a:pt x="151" y="95"/>
                      <a:pt x="138" y="100"/>
                      <a:pt x="126" y="106"/>
                    </a:cubicBezTo>
                    <a:cubicBezTo>
                      <a:pt x="123" y="119"/>
                      <a:pt x="117" y="135"/>
                      <a:pt x="108" y="145"/>
                    </a:cubicBezTo>
                    <a:cubicBezTo>
                      <a:pt x="107" y="147"/>
                      <a:pt x="100" y="153"/>
                      <a:pt x="99" y="154"/>
                    </a:cubicBezTo>
                    <a:cubicBezTo>
                      <a:pt x="90" y="159"/>
                      <a:pt x="83" y="165"/>
                      <a:pt x="74" y="167"/>
                    </a:cubicBezTo>
                    <a:cubicBezTo>
                      <a:pt x="49" y="174"/>
                      <a:pt x="48" y="173"/>
                      <a:pt x="44" y="174"/>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6" name="Freeform 153"/>
              <p:cNvSpPr/>
              <p:nvPr/>
            </p:nvSpPr>
            <p:spPr bwMode="auto">
              <a:xfrm>
                <a:off x="7702550" y="2217738"/>
                <a:ext cx="319087" cy="369888"/>
              </a:xfrm>
              <a:custGeom>
                <a:avLst/>
                <a:gdLst>
                  <a:gd name="T0" fmla="*/ 23 w 101"/>
                  <a:gd name="T1" fmla="*/ 116 h 116"/>
                  <a:gd name="T2" fmla="*/ 0 w 101"/>
                  <a:gd name="T3" fmla="*/ 93 h 116"/>
                  <a:gd name="T4" fmla="*/ 3 w 101"/>
                  <a:gd name="T5" fmla="*/ 86 h 116"/>
                  <a:gd name="T6" fmla="*/ 66 w 101"/>
                  <a:gd name="T7" fmla="*/ 35 h 116"/>
                  <a:gd name="T8" fmla="*/ 87 w 101"/>
                  <a:gd name="T9" fmla="*/ 7 h 116"/>
                  <a:gd name="T10" fmla="*/ 88 w 101"/>
                  <a:gd name="T11" fmla="*/ 7 h 116"/>
                  <a:gd name="T12" fmla="*/ 88 w 101"/>
                  <a:gd name="T13" fmla="*/ 6 h 116"/>
                  <a:gd name="T14" fmla="*/ 100 w 101"/>
                  <a:gd name="T15" fmla="*/ 7 h 116"/>
                  <a:gd name="T16" fmla="*/ 87 w 101"/>
                  <a:gd name="T17" fmla="*/ 25 h 116"/>
                  <a:gd name="T18" fmla="*/ 72 w 101"/>
                  <a:gd name="T19" fmla="*/ 58 h 116"/>
                  <a:gd name="T20" fmla="*/ 63 w 101"/>
                  <a:gd name="T21" fmla="*/ 71 h 116"/>
                  <a:gd name="T22" fmla="*/ 47 w 101"/>
                  <a:gd name="T23" fmla="*/ 95 h 116"/>
                  <a:gd name="T24" fmla="*/ 28 w 101"/>
                  <a:gd name="T25" fmla="*/ 115 h 116"/>
                  <a:gd name="T26" fmla="*/ 23 w 10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16">
                    <a:moveTo>
                      <a:pt x="23" y="116"/>
                    </a:moveTo>
                    <a:cubicBezTo>
                      <a:pt x="14" y="111"/>
                      <a:pt x="5" y="100"/>
                      <a:pt x="0" y="93"/>
                    </a:cubicBezTo>
                    <a:cubicBezTo>
                      <a:pt x="1" y="91"/>
                      <a:pt x="2" y="88"/>
                      <a:pt x="3" y="86"/>
                    </a:cubicBezTo>
                    <a:cubicBezTo>
                      <a:pt x="25" y="70"/>
                      <a:pt x="47" y="55"/>
                      <a:pt x="66" y="35"/>
                    </a:cubicBezTo>
                    <a:cubicBezTo>
                      <a:pt x="72" y="26"/>
                      <a:pt x="80" y="16"/>
                      <a:pt x="87" y="7"/>
                    </a:cubicBezTo>
                    <a:cubicBezTo>
                      <a:pt x="87" y="7"/>
                      <a:pt x="87" y="7"/>
                      <a:pt x="88" y="7"/>
                    </a:cubicBezTo>
                    <a:cubicBezTo>
                      <a:pt x="88" y="6"/>
                      <a:pt x="88" y="6"/>
                      <a:pt x="88" y="6"/>
                    </a:cubicBezTo>
                    <a:cubicBezTo>
                      <a:pt x="93" y="1"/>
                      <a:pt x="96" y="0"/>
                      <a:pt x="100" y="7"/>
                    </a:cubicBezTo>
                    <a:cubicBezTo>
                      <a:pt x="101" y="13"/>
                      <a:pt x="90" y="20"/>
                      <a:pt x="87" y="25"/>
                    </a:cubicBezTo>
                    <a:cubicBezTo>
                      <a:pt x="82" y="36"/>
                      <a:pt x="78" y="47"/>
                      <a:pt x="72" y="58"/>
                    </a:cubicBezTo>
                    <a:cubicBezTo>
                      <a:pt x="70" y="60"/>
                      <a:pt x="70" y="60"/>
                      <a:pt x="63" y="71"/>
                    </a:cubicBezTo>
                    <a:cubicBezTo>
                      <a:pt x="58" y="76"/>
                      <a:pt x="50" y="88"/>
                      <a:pt x="47" y="95"/>
                    </a:cubicBezTo>
                    <a:cubicBezTo>
                      <a:pt x="40" y="99"/>
                      <a:pt x="37" y="111"/>
                      <a:pt x="28" y="115"/>
                    </a:cubicBezTo>
                    <a:cubicBezTo>
                      <a:pt x="27" y="115"/>
                      <a:pt x="25" y="115"/>
                      <a:pt x="23" y="116"/>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7" name="Freeform 154"/>
              <p:cNvSpPr/>
              <p:nvPr/>
            </p:nvSpPr>
            <p:spPr bwMode="auto">
              <a:xfrm>
                <a:off x="8104188" y="2205038"/>
                <a:ext cx="180975" cy="136525"/>
              </a:xfrm>
              <a:custGeom>
                <a:avLst/>
                <a:gdLst>
                  <a:gd name="T0" fmla="*/ 25 w 57"/>
                  <a:gd name="T1" fmla="*/ 43 h 43"/>
                  <a:gd name="T2" fmla="*/ 0 w 57"/>
                  <a:gd name="T3" fmla="*/ 26 h 43"/>
                  <a:gd name="T4" fmla="*/ 3 w 57"/>
                  <a:gd name="T5" fmla="*/ 18 h 43"/>
                  <a:gd name="T6" fmla="*/ 8 w 57"/>
                  <a:gd name="T7" fmla="*/ 16 h 43"/>
                  <a:gd name="T8" fmla="*/ 22 w 57"/>
                  <a:gd name="T9" fmla="*/ 15 h 43"/>
                  <a:gd name="T10" fmla="*/ 56 w 57"/>
                  <a:gd name="T11" fmla="*/ 6 h 43"/>
                  <a:gd name="T12" fmla="*/ 25 w 57"/>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7" h="43">
                    <a:moveTo>
                      <a:pt x="25" y="43"/>
                    </a:moveTo>
                    <a:cubicBezTo>
                      <a:pt x="12" y="43"/>
                      <a:pt x="8" y="34"/>
                      <a:pt x="0" y="26"/>
                    </a:cubicBezTo>
                    <a:cubicBezTo>
                      <a:pt x="0" y="23"/>
                      <a:pt x="2" y="21"/>
                      <a:pt x="3" y="18"/>
                    </a:cubicBezTo>
                    <a:cubicBezTo>
                      <a:pt x="6" y="17"/>
                      <a:pt x="6" y="17"/>
                      <a:pt x="8" y="16"/>
                    </a:cubicBezTo>
                    <a:cubicBezTo>
                      <a:pt x="14" y="15"/>
                      <a:pt x="16" y="16"/>
                      <a:pt x="22" y="15"/>
                    </a:cubicBezTo>
                    <a:cubicBezTo>
                      <a:pt x="30" y="13"/>
                      <a:pt x="49" y="0"/>
                      <a:pt x="56" y="6"/>
                    </a:cubicBezTo>
                    <a:cubicBezTo>
                      <a:pt x="57" y="22"/>
                      <a:pt x="39" y="39"/>
                      <a:pt x="25" y="43"/>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8" name="Freeform 155"/>
              <p:cNvSpPr/>
              <p:nvPr/>
            </p:nvSpPr>
            <p:spPr bwMode="auto">
              <a:xfrm>
                <a:off x="7834313" y="2122488"/>
                <a:ext cx="120650" cy="136525"/>
              </a:xfrm>
              <a:custGeom>
                <a:avLst/>
                <a:gdLst>
                  <a:gd name="T0" fmla="*/ 7 w 38"/>
                  <a:gd name="T1" fmla="*/ 43 h 43"/>
                  <a:gd name="T2" fmla="*/ 0 w 38"/>
                  <a:gd name="T3" fmla="*/ 12 h 43"/>
                  <a:gd name="T4" fmla="*/ 25 w 38"/>
                  <a:gd name="T5" fmla="*/ 7 h 43"/>
                  <a:gd name="T6" fmla="*/ 30 w 38"/>
                  <a:gd name="T7" fmla="*/ 33 h 43"/>
                  <a:gd name="T8" fmla="*/ 7 w 38"/>
                  <a:gd name="T9" fmla="*/ 43 h 43"/>
                </a:gdLst>
                <a:ahLst/>
                <a:cxnLst>
                  <a:cxn ang="0">
                    <a:pos x="T0" y="T1"/>
                  </a:cxn>
                  <a:cxn ang="0">
                    <a:pos x="T2" y="T3"/>
                  </a:cxn>
                  <a:cxn ang="0">
                    <a:pos x="T4" y="T5"/>
                  </a:cxn>
                  <a:cxn ang="0">
                    <a:pos x="T6" y="T7"/>
                  </a:cxn>
                  <a:cxn ang="0">
                    <a:pos x="T8" y="T9"/>
                  </a:cxn>
                </a:cxnLst>
                <a:rect l="0" t="0" r="r" b="b"/>
                <a:pathLst>
                  <a:path w="38" h="43">
                    <a:moveTo>
                      <a:pt x="7" y="43"/>
                    </a:moveTo>
                    <a:cubicBezTo>
                      <a:pt x="1" y="39"/>
                      <a:pt x="0" y="18"/>
                      <a:pt x="0" y="12"/>
                    </a:cubicBezTo>
                    <a:cubicBezTo>
                      <a:pt x="4" y="0"/>
                      <a:pt x="16" y="0"/>
                      <a:pt x="25" y="7"/>
                    </a:cubicBezTo>
                    <a:cubicBezTo>
                      <a:pt x="33" y="17"/>
                      <a:pt x="38" y="22"/>
                      <a:pt x="30" y="33"/>
                    </a:cubicBezTo>
                    <a:cubicBezTo>
                      <a:pt x="21" y="41"/>
                      <a:pt x="17" y="42"/>
                      <a:pt x="7" y="43"/>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9" name="Freeform 156"/>
              <p:cNvSpPr/>
              <p:nvPr/>
            </p:nvSpPr>
            <p:spPr bwMode="auto">
              <a:xfrm>
                <a:off x="8101013" y="2030413"/>
                <a:ext cx="209550" cy="196850"/>
              </a:xfrm>
              <a:custGeom>
                <a:avLst/>
                <a:gdLst>
                  <a:gd name="T0" fmla="*/ 22 w 66"/>
                  <a:gd name="T1" fmla="*/ 62 h 62"/>
                  <a:gd name="T2" fmla="*/ 27 w 66"/>
                  <a:gd name="T3" fmla="*/ 39 h 62"/>
                  <a:gd name="T4" fmla="*/ 17 w 66"/>
                  <a:gd name="T5" fmla="*/ 41 h 62"/>
                  <a:gd name="T6" fmla="*/ 3 w 66"/>
                  <a:gd name="T7" fmla="*/ 20 h 62"/>
                  <a:gd name="T8" fmla="*/ 16 w 66"/>
                  <a:gd name="T9" fmla="*/ 14 h 62"/>
                  <a:gd name="T10" fmla="*/ 43 w 66"/>
                  <a:gd name="T11" fmla="*/ 2 h 62"/>
                  <a:gd name="T12" fmla="*/ 66 w 66"/>
                  <a:gd name="T13" fmla="*/ 23 h 62"/>
                  <a:gd name="T14" fmla="*/ 51 w 66"/>
                  <a:gd name="T15" fmla="*/ 47 h 62"/>
                  <a:gd name="T16" fmla="*/ 28 w 66"/>
                  <a:gd name="T17" fmla="*/ 61 h 62"/>
                  <a:gd name="T18" fmla="*/ 22 w 66"/>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2">
                    <a:moveTo>
                      <a:pt x="22" y="62"/>
                    </a:moveTo>
                    <a:cubicBezTo>
                      <a:pt x="21" y="56"/>
                      <a:pt x="30" y="43"/>
                      <a:pt x="27" y="39"/>
                    </a:cubicBezTo>
                    <a:cubicBezTo>
                      <a:pt x="24" y="40"/>
                      <a:pt x="21" y="41"/>
                      <a:pt x="17" y="41"/>
                    </a:cubicBezTo>
                    <a:cubicBezTo>
                      <a:pt x="9" y="37"/>
                      <a:pt x="0" y="27"/>
                      <a:pt x="3" y="20"/>
                    </a:cubicBezTo>
                    <a:cubicBezTo>
                      <a:pt x="9" y="13"/>
                      <a:pt x="7" y="15"/>
                      <a:pt x="16" y="14"/>
                    </a:cubicBezTo>
                    <a:cubicBezTo>
                      <a:pt x="25" y="10"/>
                      <a:pt x="34" y="6"/>
                      <a:pt x="43" y="2"/>
                    </a:cubicBezTo>
                    <a:cubicBezTo>
                      <a:pt x="58" y="0"/>
                      <a:pt x="65" y="8"/>
                      <a:pt x="66" y="23"/>
                    </a:cubicBezTo>
                    <a:cubicBezTo>
                      <a:pt x="64" y="32"/>
                      <a:pt x="57" y="40"/>
                      <a:pt x="51" y="47"/>
                    </a:cubicBezTo>
                    <a:cubicBezTo>
                      <a:pt x="43" y="52"/>
                      <a:pt x="36" y="57"/>
                      <a:pt x="28" y="61"/>
                    </a:cubicBezTo>
                    <a:cubicBezTo>
                      <a:pt x="26" y="62"/>
                      <a:pt x="24" y="62"/>
                      <a:pt x="22" y="62"/>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0" name="Freeform 157"/>
              <p:cNvSpPr/>
              <p:nvPr/>
            </p:nvSpPr>
            <p:spPr bwMode="auto">
              <a:xfrm>
                <a:off x="7894638" y="1949450"/>
                <a:ext cx="130175" cy="144463"/>
              </a:xfrm>
              <a:custGeom>
                <a:avLst/>
                <a:gdLst>
                  <a:gd name="T0" fmla="*/ 5 w 41"/>
                  <a:gd name="T1" fmla="*/ 45 h 45"/>
                  <a:gd name="T2" fmla="*/ 5 w 41"/>
                  <a:gd name="T3" fmla="*/ 37 h 45"/>
                  <a:gd name="T4" fmla="*/ 0 w 41"/>
                  <a:gd name="T5" fmla="*/ 20 h 45"/>
                  <a:gd name="T6" fmla="*/ 9 w 41"/>
                  <a:gd name="T7" fmla="*/ 0 h 45"/>
                  <a:gd name="T8" fmla="*/ 35 w 41"/>
                  <a:gd name="T9" fmla="*/ 29 h 45"/>
                  <a:gd name="T10" fmla="*/ 5 w 41"/>
                  <a:gd name="T11" fmla="*/ 45 h 45"/>
                </a:gdLst>
                <a:ahLst/>
                <a:cxnLst>
                  <a:cxn ang="0">
                    <a:pos x="T0" y="T1"/>
                  </a:cxn>
                  <a:cxn ang="0">
                    <a:pos x="T2" y="T3"/>
                  </a:cxn>
                  <a:cxn ang="0">
                    <a:pos x="T4" y="T5"/>
                  </a:cxn>
                  <a:cxn ang="0">
                    <a:pos x="T6" y="T7"/>
                  </a:cxn>
                  <a:cxn ang="0">
                    <a:pos x="T8" y="T9"/>
                  </a:cxn>
                  <a:cxn ang="0">
                    <a:pos x="T10" y="T11"/>
                  </a:cxn>
                </a:cxnLst>
                <a:rect l="0" t="0" r="r" b="b"/>
                <a:pathLst>
                  <a:path w="41" h="45">
                    <a:moveTo>
                      <a:pt x="5" y="45"/>
                    </a:moveTo>
                    <a:cubicBezTo>
                      <a:pt x="2" y="42"/>
                      <a:pt x="3" y="40"/>
                      <a:pt x="5" y="37"/>
                    </a:cubicBezTo>
                    <a:cubicBezTo>
                      <a:pt x="4" y="31"/>
                      <a:pt x="0" y="26"/>
                      <a:pt x="0" y="20"/>
                    </a:cubicBezTo>
                    <a:cubicBezTo>
                      <a:pt x="2" y="9"/>
                      <a:pt x="0" y="5"/>
                      <a:pt x="9" y="0"/>
                    </a:cubicBezTo>
                    <a:cubicBezTo>
                      <a:pt x="16" y="3"/>
                      <a:pt x="41" y="16"/>
                      <a:pt x="35" y="29"/>
                    </a:cubicBezTo>
                    <a:cubicBezTo>
                      <a:pt x="28" y="38"/>
                      <a:pt x="15" y="43"/>
                      <a:pt x="5" y="45"/>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1" name="Freeform 158"/>
              <p:cNvSpPr/>
              <p:nvPr/>
            </p:nvSpPr>
            <p:spPr bwMode="auto">
              <a:xfrm>
                <a:off x="6815138" y="1990725"/>
                <a:ext cx="817562" cy="628650"/>
              </a:xfrm>
              <a:custGeom>
                <a:avLst/>
                <a:gdLst>
                  <a:gd name="T0" fmla="*/ 27 w 258"/>
                  <a:gd name="T1" fmla="*/ 197 h 197"/>
                  <a:gd name="T2" fmla="*/ 17 w 258"/>
                  <a:gd name="T3" fmla="*/ 155 h 197"/>
                  <a:gd name="T4" fmla="*/ 22 w 258"/>
                  <a:gd name="T5" fmla="*/ 149 h 197"/>
                  <a:gd name="T6" fmla="*/ 22 w 258"/>
                  <a:gd name="T7" fmla="*/ 148 h 197"/>
                  <a:gd name="T8" fmla="*/ 57 w 258"/>
                  <a:gd name="T9" fmla="*/ 100 h 197"/>
                  <a:gd name="T10" fmla="*/ 69 w 258"/>
                  <a:gd name="T11" fmla="*/ 87 h 197"/>
                  <a:gd name="T12" fmla="*/ 70 w 258"/>
                  <a:gd name="T13" fmla="*/ 102 h 197"/>
                  <a:gd name="T14" fmla="*/ 80 w 258"/>
                  <a:gd name="T15" fmla="*/ 101 h 197"/>
                  <a:gd name="T16" fmla="*/ 112 w 258"/>
                  <a:gd name="T17" fmla="*/ 76 h 197"/>
                  <a:gd name="T18" fmla="*/ 114 w 258"/>
                  <a:gd name="T19" fmla="*/ 63 h 197"/>
                  <a:gd name="T20" fmla="*/ 90 w 258"/>
                  <a:gd name="T21" fmla="*/ 57 h 197"/>
                  <a:gd name="T22" fmla="*/ 116 w 258"/>
                  <a:gd name="T23" fmla="*/ 38 h 197"/>
                  <a:gd name="T24" fmla="*/ 121 w 258"/>
                  <a:gd name="T25" fmla="*/ 11 h 197"/>
                  <a:gd name="T26" fmla="*/ 144 w 258"/>
                  <a:gd name="T27" fmla="*/ 29 h 197"/>
                  <a:gd name="T28" fmla="*/ 145 w 258"/>
                  <a:gd name="T29" fmla="*/ 48 h 197"/>
                  <a:gd name="T30" fmla="*/ 142 w 258"/>
                  <a:gd name="T31" fmla="*/ 60 h 197"/>
                  <a:gd name="T32" fmla="*/ 146 w 258"/>
                  <a:gd name="T33" fmla="*/ 60 h 197"/>
                  <a:gd name="T34" fmla="*/ 172 w 258"/>
                  <a:gd name="T35" fmla="*/ 42 h 197"/>
                  <a:gd name="T36" fmla="*/ 184 w 258"/>
                  <a:gd name="T37" fmla="*/ 6 h 197"/>
                  <a:gd name="T38" fmla="*/ 214 w 258"/>
                  <a:gd name="T39" fmla="*/ 14 h 197"/>
                  <a:gd name="T40" fmla="*/ 232 w 258"/>
                  <a:gd name="T41" fmla="*/ 6 h 197"/>
                  <a:gd name="T42" fmla="*/ 239 w 258"/>
                  <a:gd name="T43" fmla="*/ 5 h 197"/>
                  <a:gd name="T44" fmla="*/ 242 w 258"/>
                  <a:gd name="T45" fmla="*/ 17 h 197"/>
                  <a:gd name="T46" fmla="*/ 206 w 258"/>
                  <a:gd name="T47" fmla="*/ 51 h 197"/>
                  <a:gd name="T48" fmla="*/ 218 w 258"/>
                  <a:gd name="T49" fmla="*/ 38 h 197"/>
                  <a:gd name="T50" fmla="*/ 250 w 258"/>
                  <a:gd name="T51" fmla="*/ 45 h 197"/>
                  <a:gd name="T52" fmla="*/ 242 w 258"/>
                  <a:gd name="T53" fmla="*/ 66 h 197"/>
                  <a:gd name="T54" fmla="*/ 239 w 258"/>
                  <a:gd name="T55" fmla="*/ 70 h 197"/>
                  <a:gd name="T56" fmla="*/ 239 w 258"/>
                  <a:gd name="T57" fmla="*/ 121 h 197"/>
                  <a:gd name="T58" fmla="*/ 227 w 258"/>
                  <a:gd name="T59" fmla="*/ 140 h 197"/>
                  <a:gd name="T60" fmla="*/ 227 w 258"/>
                  <a:gd name="T61" fmla="*/ 141 h 197"/>
                  <a:gd name="T62" fmla="*/ 226 w 258"/>
                  <a:gd name="T63" fmla="*/ 141 h 197"/>
                  <a:gd name="T64" fmla="*/ 207 w 258"/>
                  <a:gd name="T65" fmla="*/ 148 h 197"/>
                  <a:gd name="T66" fmla="*/ 208 w 258"/>
                  <a:gd name="T67" fmla="*/ 75 h 197"/>
                  <a:gd name="T68" fmla="*/ 206 w 258"/>
                  <a:gd name="T69" fmla="*/ 76 h 197"/>
                  <a:gd name="T70" fmla="*/ 183 w 258"/>
                  <a:gd name="T71" fmla="*/ 117 h 197"/>
                  <a:gd name="T72" fmla="*/ 163 w 258"/>
                  <a:gd name="T73" fmla="*/ 104 h 197"/>
                  <a:gd name="T74" fmla="*/ 168 w 258"/>
                  <a:gd name="T75" fmla="*/ 99 h 197"/>
                  <a:gd name="T76" fmla="*/ 171 w 258"/>
                  <a:gd name="T77" fmla="*/ 58 h 197"/>
                  <a:gd name="T78" fmla="*/ 145 w 258"/>
                  <a:gd name="T79" fmla="*/ 83 h 197"/>
                  <a:gd name="T80" fmla="*/ 134 w 258"/>
                  <a:gd name="T81" fmla="*/ 92 h 197"/>
                  <a:gd name="T82" fmla="*/ 127 w 258"/>
                  <a:gd name="T83" fmla="*/ 120 h 197"/>
                  <a:gd name="T84" fmla="*/ 121 w 258"/>
                  <a:gd name="T85" fmla="*/ 133 h 197"/>
                  <a:gd name="T86" fmla="*/ 120 w 258"/>
                  <a:gd name="T87" fmla="*/ 133 h 197"/>
                  <a:gd name="T88" fmla="*/ 98 w 258"/>
                  <a:gd name="T89" fmla="*/ 145 h 197"/>
                  <a:gd name="T90" fmla="*/ 98 w 258"/>
                  <a:gd name="T91" fmla="*/ 141 h 197"/>
                  <a:gd name="T92" fmla="*/ 108 w 258"/>
                  <a:gd name="T93" fmla="*/ 111 h 197"/>
                  <a:gd name="T94" fmla="*/ 83 w 258"/>
                  <a:gd name="T95" fmla="*/ 123 h 197"/>
                  <a:gd name="T96" fmla="*/ 69 w 258"/>
                  <a:gd name="T97" fmla="*/ 119 h 197"/>
                  <a:gd name="T98" fmla="*/ 69 w 258"/>
                  <a:gd name="T99" fmla="*/ 117 h 197"/>
                  <a:gd name="T100" fmla="*/ 63 w 258"/>
                  <a:gd name="T101" fmla="*/ 115 h 197"/>
                  <a:gd name="T102" fmla="*/ 58 w 258"/>
                  <a:gd name="T103" fmla="*/ 131 h 197"/>
                  <a:gd name="T104" fmla="*/ 35 w 258"/>
                  <a:gd name="T105" fmla="*/ 192 h 197"/>
                  <a:gd name="T106" fmla="*/ 27 w 258"/>
                  <a:gd name="T10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8" h="197">
                    <a:moveTo>
                      <a:pt x="27" y="197"/>
                    </a:moveTo>
                    <a:cubicBezTo>
                      <a:pt x="12" y="191"/>
                      <a:pt x="0" y="162"/>
                      <a:pt x="17" y="155"/>
                    </a:cubicBezTo>
                    <a:cubicBezTo>
                      <a:pt x="18" y="153"/>
                      <a:pt x="20" y="150"/>
                      <a:pt x="22" y="149"/>
                    </a:cubicBezTo>
                    <a:cubicBezTo>
                      <a:pt x="22" y="149"/>
                      <a:pt x="22" y="149"/>
                      <a:pt x="22" y="148"/>
                    </a:cubicBezTo>
                    <a:cubicBezTo>
                      <a:pt x="36" y="135"/>
                      <a:pt x="46" y="115"/>
                      <a:pt x="57" y="100"/>
                    </a:cubicBezTo>
                    <a:cubicBezTo>
                      <a:pt x="61" y="94"/>
                      <a:pt x="62" y="89"/>
                      <a:pt x="69" y="87"/>
                    </a:cubicBezTo>
                    <a:cubicBezTo>
                      <a:pt x="72" y="90"/>
                      <a:pt x="71" y="97"/>
                      <a:pt x="70" y="102"/>
                    </a:cubicBezTo>
                    <a:cubicBezTo>
                      <a:pt x="71" y="103"/>
                      <a:pt x="77" y="102"/>
                      <a:pt x="80" y="101"/>
                    </a:cubicBezTo>
                    <a:cubicBezTo>
                      <a:pt x="89" y="93"/>
                      <a:pt x="102" y="85"/>
                      <a:pt x="112" y="76"/>
                    </a:cubicBezTo>
                    <a:cubicBezTo>
                      <a:pt x="113" y="72"/>
                      <a:pt x="113" y="67"/>
                      <a:pt x="114" y="63"/>
                    </a:cubicBezTo>
                    <a:cubicBezTo>
                      <a:pt x="107" y="65"/>
                      <a:pt x="84" y="70"/>
                      <a:pt x="90" y="57"/>
                    </a:cubicBezTo>
                    <a:cubicBezTo>
                      <a:pt x="98" y="54"/>
                      <a:pt x="111" y="47"/>
                      <a:pt x="116" y="38"/>
                    </a:cubicBezTo>
                    <a:cubicBezTo>
                      <a:pt x="118" y="28"/>
                      <a:pt x="117" y="18"/>
                      <a:pt x="121" y="11"/>
                    </a:cubicBezTo>
                    <a:cubicBezTo>
                      <a:pt x="131" y="6"/>
                      <a:pt x="142" y="18"/>
                      <a:pt x="144" y="29"/>
                    </a:cubicBezTo>
                    <a:cubicBezTo>
                      <a:pt x="148" y="35"/>
                      <a:pt x="160" y="27"/>
                      <a:pt x="145" y="48"/>
                    </a:cubicBezTo>
                    <a:cubicBezTo>
                      <a:pt x="142" y="50"/>
                      <a:pt x="142" y="55"/>
                      <a:pt x="142" y="60"/>
                    </a:cubicBezTo>
                    <a:cubicBezTo>
                      <a:pt x="144" y="60"/>
                      <a:pt x="145" y="60"/>
                      <a:pt x="146" y="60"/>
                    </a:cubicBezTo>
                    <a:cubicBezTo>
                      <a:pt x="154" y="54"/>
                      <a:pt x="163" y="47"/>
                      <a:pt x="172" y="42"/>
                    </a:cubicBezTo>
                    <a:cubicBezTo>
                      <a:pt x="175" y="29"/>
                      <a:pt x="177" y="17"/>
                      <a:pt x="184" y="6"/>
                    </a:cubicBezTo>
                    <a:cubicBezTo>
                      <a:pt x="193" y="0"/>
                      <a:pt x="205" y="7"/>
                      <a:pt x="214" y="14"/>
                    </a:cubicBezTo>
                    <a:cubicBezTo>
                      <a:pt x="221" y="14"/>
                      <a:pt x="226" y="11"/>
                      <a:pt x="232" y="6"/>
                    </a:cubicBezTo>
                    <a:cubicBezTo>
                      <a:pt x="234" y="5"/>
                      <a:pt x="234" y="5"/>
                      <a:pt x="239" y="5"/>
                    </a:cubicBezTo>
                    <a:cubicBezTo>
                      <a:pt x="241" y="9"/>
                      <a:pt x="242" y="12"/>
                      <a:pt x="242" y="17"/>
                    </a:cubicBezTo>
                    <a:cubicBezTo>
                      <a:pt x="237" y="30"/>
                      <a:pt x="198" y="35"/>
                      <a:pt x="206" y="51"/>
                    </a:cubicBezTo>
                    <a:cubicBezTo>
                      <a:pt x="213" y="50"/>
                      <a:pt x="215" y="43"/>
                      <a:pt x="218" y="38"/>
                    </a:cubicBezTo>
                    <a:cubicBezTo>
                      <a:pt x="225" y="34"/>
                      <a:pt x="242" y="39"/>
                      <a:pt x="250" y="45"/>
                    </a:cubicBezTo>
                    <a:cubicBezTo>
                      <a:pt x="258" y="55"/>
                      <a:pt x="252" y="59"/>
                      <a:pt x="242" y="66"/>
                    </a:cubicBezTo>
                    <a:cubicBezTo>
                      <a:pt x="241" y="67"/>
                      <a:pt x="240" y="69"/>
                      <a:pt x="239" y="70"/>
                    </a:cubicBezTo>
                    <a:cubicBezTo>
                      <a:pt x="238" y="92"/>
                      <a:pt x="238" y="92"/>
                      <a:pt x="239" y="121"/>
                    </a:cubicBezTo>
                    <a:cubicBezTo>
                      <a:pt x="235" y="129"/>
                      <a:pt x="233" y="133"/>
                      <a:pt x="227" y="140"/>
                    </a:cubicBezTo>
                    <a:cubicBezTo>
                      <a:pt x="227" y="140"/>
                      <a:pt x="227" y="140"/>
                      <a:pt x="227" y="141"/>
                    </a:cubicBezTo>
                    <a:cubicBezTo>
                      <a:pt x="226" y="141"/>
                      <a:pt x="226" y="141"/>
                      <a:pt x="226" y="141"/>
                    </a:cubicBezTo>
                    <a:cubicBezTo>
                      <a:pt x="222" y="147"/>
                      <a:pt x="213" y="154"/>
                      <a:pt x="207" y="148"/>
                    </a:cubicBezTo>
                    <a:cubicBezTo>
                      <a:pt x="207" y="123"/>
                      <a:pt x="208" y="98"/>
                      <a:pt x="208" y="75"/>
                    </a:cubicBezTo>
                    <a:cubicBezTo>
                      <a:pt x="207" y="75"/>
                      <a:pt x="207" y="76"/>
                      <a:pt x="206" y="76"/>
                    </a:cubicBezTo>
                    <a:cubicBezTo>
                      <a:pt x="205" y="87"/>
                      <a:pt x="193" y="110"/>
                      <a:pt x="183" y="117"/>
                    </a:cubicBezTo>
                    <a:cubicBezTo>
                      <a:pt x="173" y="117"/>
                      <a:pt x="166" y="112"/>
                      <a:pt x="163" y="104"/>
                    </a:cubicBezTo>
                    <a:cubicBezTo>
                      <a:pt x="164" y="102"/>
                      <a:pt x="166" y="101"/>
                      <a:pt x="168" y="99"/>
                    </a:cubicBezTo>
                    <a:cubicBezTo>
                      <a:pt x="173" y="89"/>
                      <a:pt x="171" y="69"/>
                      <a:pt x="171" y="58"/>
                    </a:cubicBezTo>
                    <a:cubicBezTo>
                      <a:pt x="164" y="60"/>
                      <a:pt x="151" y="77"/>
                      <a:pt x="145" y="83"/>
                    </a:cubicBezTo>
                    <a:cubicBezTo>
                      <a:pt x="142" y="86"/>
                      <a:pt x="138" y="89"/>
                      <a:pt x="134" y="92"/>
                    </a:cubicBezTo>
                    <a:cubicBezTo>
                      <a:pt x="131" y="101"/>
                      <a:pt x="129" y="110"/>
                      <a:pt x="127" y="120"/>
                    </a:cubicBezTo>
                    <a:cubicBezTo>
                      <a:pt x="125" y="124"/>
                      <a:pt x="123" y="128"/>
                      <a:pt x="121" y="133"/>
                    </a:cubicBezTo>
                    <a:cubicBezTo>
                      <a:pt x="120" y="133"/>
                      <a:pt x="120" y="133"/>
                      <a:pt x="120" y="133"/>
                    </a:cubicBezTo>
                    <a:cubicBezTo>
                      <a:pt x="116" y="139"/>
                      <a:pt x="105" y="154"/>
                      <a:pt x="98" y="145"/>
                    </a:cubicBezTo>
                    <a:cubicBezTo>
                      <a:pt x="98" y="143"/>
                      <a:pt x="98" y="142"/>
                      <a:pt x="98" y="141"/>
                    </a:cubicBezTo>
                    <a:cubicBezTo>
                      <a:pt x="104" y="132"/>
                      <a:pt x="108" y="121"/>
                      <a:pt x="108" y="111"/>
                    </a:cubicBezTo>
                    <a:cubicBezTo>
                      <a:pt x="99" y="114"/>
                      <a:pt x="93" y="122"/>
                      <a:pt x="83" y="123"/>
                    </a:cubicBezTo>
                    <a:cubicBezTo>
                      <a:pt x="78" y="122"/>
                      <a:pt x="73" y="120"/>
                      <a:pt x="69" y="119"/>
                    </a:cubicBezTo>
                    <a:cubicBezTo>
                      <a:pt x="69" y="118"/>
                      <a:pt x="69" y="118"/>
                      <a:pt x="69" y="117"/>
                    </a:cubicBezTo>
                    <a:cubicBezTo>
                      <a:pt x="67" y="116"/>
                      <a:pt x="65" y="114"/>
                      <a:pt x="63" y="115"/>
                    </a:cubicBezTo>
                    <a:cubicBezTo>
                      <a:pt x="61" y="120"/>
                      <a:pt x="60" y="125"/>
                      <a:pt x="58" y="131"/>
                    </a:cubicBezTo>
                    <a:cubicBezTo>
                      <a:pt x="49" y="150"/>
                      <a:pt x="42" y="170"/>
                      <a:pt x="35" y="192"/>
                    </a:cubicBezTo>
                    <a:cubicBezTo>
                      <a:pt x="32" y="196"/>
                      <a:pt x="31" y="196"/>
                      <a:pt x="27" y="197"/>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2" name="Freeform 159"/>
              <p:cNvSpPr/>
              <p:nvPr/>
            </p:nvSpPr>
            <p:spPr bwMode="auto">
              <a:xfrm>
                <a:off x="6935788" y="2093913"/>
                <a:ext cx="127000" cy="158750"/>
              </a:xfrm>
              <a:custGeom>
                <a:avLst/>
                <a:gdLst>
                  <a:gd name="T0" fmla="*/ 7 w 40"/>
                  <a:gd name="T1" fmla="*/ 50 h 50"/>
                  <a:gd name="T2" fmla="*/ 8 w 40"/>
                  <a:gd name="T3" fmla="*/ 35 h 50"/>
                  <a:gd name="T4" fmla="*/ 9 w 40"/>
                  <a:gd name="T5" fmla="*/ 0 h 50"/>
                  <a:gd name="T6" fmla="*/ 13 w 40"/>
                  <a:gd name="T7" fmla="*/ 0 h 50"/>
                  <a:gd name="T8" fmla="*/ 34 w 40"/>
                  <a:gd name="T9" fmla="*/ 21 h 50"/>
                  <a:gd name="T10" fmla="*/ 7 w 40"/>
                  <a:gd name="T11" fmla="*/ 50 h 50"/>
                </a:gdLst>
                <a:ahLst/>
                <a:cxnLst>
                  <a:cxn ang="0">
                    <a:pos x="T0" y="T1"/>
                  </a:cxn>
                  <a:cxn ang="0">
                    <a:pos x="T2" y="T3"/>
                  </a:cxn>
                  <a:cxn ang="0">
                    <a:pos x="T4" y="T5"/>
                  </a:cxn>
                  <a:cxn ang="0">
                    <a:pos x="T6" y="T7"/>
                  </a:cxn>
                  <a:cxn ang="0">
                    <a:pos x="T8" y="T9"/>
                  </a:cxn>
                  <a:cxn ang="0">
                    <a:pos x="T10" y="T11"/>
                  </a:cxn>
                </a:cxnLst>
                <a:rect l="0" t="0" r="r" b="b"/>
                <a:pathLst>
                  <a:path w="40" h="50">
                    <a:moveTo>
                      <a:pt x="7" y="50"/>
                    </a:moveTo>
                    <a:cubicBezTo>
                      <a:pt x="4" y="46"/>
                      <a:pt x="8" y="40"/>
                      <a:pt x="8" y="35"/>
                    </a:cubicBezTo>
                    <a:cubicBezTo>
                      <a:pt x="4" y="22"/>
                      <a:pt x="0" y="12"/>
                      <a:pt x="9" y="0"/>
                    </a:cubicBezTo>
                    <a:cubicBezTo>
                      <a:pt x="10" y="0"/>
                      <a:pt x="11" y="0"/>
                      <a:pt x="13" y="0"/>
                    </a:cubicBezTo>
                    <a:cubicBezTo>
                      <a:pt x="19" y="4"/>
                      <a:pt x="28" y="14"/>
                      <a:pt x="34" y="21"/>
                    </a:cubicBezTo>
                    <a:cubicBezTo>
                      <a:pt x="40" y="38"/>
                      <a:pt x="19" y="45"/>
                      <a:pt x="7" y="50"/>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3" name="Freeform 160"/>
              <p:cNvSpPr/>
              <p:nvPr/>
            </p:nvSpPr>
            <p:spPr bwMode="auto">
              <a:xfrm>
                <a:off x="6970713" y="1920875"/>
                <a:ext cx="152400" cy="163513"/>
              </a:xfrm>
              <a:custGeom>
                <a:avLst/>
                <a:gdLst>
                  <a:gd name="T0" fmla="*/ 9 w 48"/>
                  <a:gd name="T1" fmla="*/ 51 h 51"/>
                  <a:gd name="T2" fmla="*/ 5 w 48"/>
                  <a:gd name="T3" fmla="*/ 48 h 51"/>
                  <a:gd name="T4" fmla="*/ 8 w 48"/>
                  <a:gd name="T5" fmla="*/ 39 h 51"/>
                  <a:gd name="T6" fmla="*/ 15 w 48"/>
                  <a:gd name="T7" fmla="*/ 0 h 51"/>
                  <a:gd name="T8" fmla="*/ 21 w 48"/>
                  <a:gd name="T9" fmla="*/ 10 h 51"/>
                  <a:gd name="T10" fmla="*/ 31 w 48"/>
                  <a:gd name="T11" fmla="*/ 43 h 51"/>
                  <a:gd name="T12" fmla="*/ 9 w 4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48" h="51">
                    <a:moveTo>
                      <a:pt x="9" y="51"/>
                    </a:moveTo>
                    <a:cubicBezTo>
                      <a:pt x="6" y="50"/>
                      <a:pt x="6" y="49"/>
                      <a:pt x="5" y="48"/>
                    </a:cubicBezTo>
                    <a:cubicBezTo>
                      <a:pt x="7" y="44"/>
                      <a:pt x="9" y="42"/>
                      <a:pt x="8" y="39"/>
                    </a:cubicBezTo>
                    <a:cubicBezTo>
                      <a:pt x="0" y="26"/>
                      <a:pt x="0" y="7"/>
                      <a:pt x="15" y="0"/>
                    </a:cubicBezTo>
                    <a:cubicBezTo>
                      <a:pt x="19" y="1"/>
                      <a:pt x="19" y="4"/>
                      <a:pt x="21" y="10"/>
                    </a:cubicBezTo>
                    <a:cubicBezTo>
                      <a:pt x="30" y="19"/>
                      <a:pt x="48" y="31"/>
                      <a:pt x="31" y="43"/>
                    </a:cubicBezTo>
                    <a:cubicBezTo>
                      <a:pt x="24" y="46"/>
                      <a:pt x="16" y="48"/>
                      <a:pt x="9" y="51"/>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4" name="Freeform 161"/>
              <p:cNvSpPr/>
              <p:nvPr/>
            </p:nvSpPr>
            <p:spPr bwMode="auto">
              <a:xfrm>
                <a:off x="9170988" y="2116138"/>
                <a:ext cx="88900" cy="127000"/>
              </a:xfrm>
              <a:custGeom>
                <a:avLst/>
                <a:gdLst>
                  <a:gd name="T0" fmla="*/ 13 w 28"/>
                  <a:gd name="T1" fmla="*/ 40 h 40"/>
                  <a:gd name="T2" fmla="*/ 5 w 28"/>
                  <a:gd name="T3" fmla="*/ 6 h 40"/>
                  <a:gd name="T4" fmla="*/ 28 w 28"/>
                  <a:gd name="T5" fmla="*/ 24 h 40"/>
                  <a:gd name="T6" fmla="*/ 13 w 28"/>
                  <a:gd name="T7" fmla="*/ 40 h 40"/>
                </a:gdLst>
                <a:ahLst/>
                <a:cxnLst>
                  <a:cxn ang="0">
                    <a:pos x="T0" y="T1"/>
                  </a:cxn>
                  <a:cxn ang="0">
                    <a:pos x="T2" y="T3"/>
                  </a:cxn>
                  <a:cxn ang="0">
                    <a:pos x="T4" y="T5"/>
                  </a:cxn>
                  <a:cxn ang="0">
                    <a:pos x="T6" y="T7"/>
                  </a:cxn>
                </a:cxnLst>
                <a:rect l="0" t="0" r="r" b="b"/>
                <a:pathLst>
                  <a:path w="28" h="40">
                    <a:moveTo>
                      <a:pt x="13" y="40"/>
                    </a:moveTo>
                    <a:cubicBezTo>
                      <a:pt x="0" y="36"/>
                      <a:pt x="3" y="14"/>
                      <a:pt x="5" y="6"/>
                    </a:cubicBezTo>
                    <a:cubicBezTo>
                      <a:pt x="14" y="0"/>
                      <a:pt x="27" y="12"/>
                      <a:pt x="28" y="24"/>
                    </a:cubicBezTo>
                    <a:cubicBezTo>
                      <a:pt x="25" y="36"/>
                      <a:pt x="25" y="38"/>
                      <a:pt x="13" y="40"/>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5" name="Freeform 162"/>
              <p:cNvSpPr>
                <a:spLocks noEditPoints="1"/>
              </p:cNvSpPr>
              <p:nvPr/>
            </p:nvSpPr>
            <p:spPr bwMode="auto">
              <a:xfrm>
                <a:off x="9139238" y="1806575"/>
                <a:ext cx="557212" cy="755650"/>
              </a:xfrm>
              <a:custGeom>
                <a:avLst/>
                <a:gdLst>
                  <a:gd name="T0" fmla="*/ 93 w 176"/>
                  <a:gd name="T1" fmla="*/ 236 h 237"/>
                  <a:gd name="T2" fmla="*/ 44 w 176"/>
                  <a:gd name="T3" fmla="*/ 226 h 237"/>
                  <a:gd name="T4" fmla="*/ 74 w 176"/>
                  <a:gd name="T5" fmla="*/ 194 h 237"/>
                  <a:gd name="T6" fmla="*/ 0 w 176"/>
                  <a:gd name="T7" fmla="*/ 193 h 237"/>
                  <a:gd name="T8" fmla="*/ 74 w 176"/>
                  <a:gd name="T9" fmla="*/ 162 h 237"/>
                  <a:gd name="T10" fmla="*/ 99 w 176"/>
                  <a:gd name="T11" fmla="*/ 142 h 237"/>
                  <a:gd name="T12" fmla="*/ 119 w 176"/>
                  <a:gd name="T13" fmla="*/ 127 h 237"/>
                  <a:gd name="T14" fmla="*/ 42 w 176"/>
                  <a:gd name="T15" fmla="*/ 157 h 237"/>
                  <a:gd name="T16" fmla="*/ 45 w 176"/>
                  <a:gd name="T17" fmla="*/ 142 h 237"/>
                  <a:gd name="T18" fmla="*/ 96 w 176"/>
                  <a:gd name="T19" fmla="*/ 107 h 237"/>
                  <a:gd name="T20" fmla="*/ 93 w 176"/>
                  <a:gd name="T21" fmla="*/ 102 h 237"/>
                  <a:gd name="T22" fmla="*/ 51 w 176"/>
                  <a:gd name="T23" fmla="*/ 122 h 237"/>
                  <a:gd name="T24" fmla="*/ 36 w 176"/>
                  <a:gd name="T25" fmla="*/ 80 h 237"/>
                  <a:gd name="T26" fmla="*/ 44 w 176"/>
                  <a:gd name="T27" fmla="*/ 58 h 237"/>
                  <a:gd name="T28" fmla="*/ 60 w 176"/>
                  <a:gd name="T29" fmla="*/ 73 h 237"/>
                  <a:gd name="T30" fmla="*/ 78 w 176"/>
                  <a:gd name="T31" fmla="*/ 86 h 237"/>
                  <a:gd name="T32" fmla="*/ 89 w 176"/>
                  <a:gd name="T33" fmla="*/ 72 h 237"/>
                  <a:gd name="T34" fmla="*/ 85 w 176"/>
                  <a:gd name="T35" fmla="*/ 59 h 237"/>
                  <a:gd name="T36" fmla="*/ 110 w 176"/>
                  <a:gd name="T37" fmla="*/ 33 h 237"/>
                  <a:gd name="T38" fmla="*/ 145 w 176"/>
                  <a:gd name="T39" fmla="*/ 27 h 237"/>
                  <a:gd name="T40" fmla="*/ 144 w 176"/>
                  <a:gd name="T41" fmla="*/ 37 h 237"/>
                  <a:gd name="T42" fmla="*/ 173 w 176"/>
                  <a:gd name="T43" fmla="*/ 58 h 237"/>
                  <a:gd name="T44" fmla="*/ 151 w 176"/>
                  <a:gd name="T45" fmla="*/ 101 h 237"/>
                  <a:gd name="T46" fmla="*/ 158 w 176"/>
                  <a:gd name="T47" fmla="*/ 123 h 237"/>
                  <a:gd name="T48" fmla="*/ 103 w 176"/>
                  <a:gd name="T49" fmla="*/ 150 h 237"/>
                  <a:gd name="T50" fmla="*/ 120 w 176"/>
                  <a:gd name="T51" fmla="*/ 157 h 237"/>
                  <a:gd name="T52" fmla="*/ 107 w 176"/>
                  <a:gd name="T53" fmla="*/ 183 h 237"/>
                  <a:gd name="T54" fmla="*/ 94 w 176"/>
                  <a:gd name="T55" fmla="*/ 236 h 237"/>
                  <a:gd name="T56" fmla="*/ 139 w 176"/>
                  <a:gd name="T57" fmla="*/ 69 h 237"/>
                  <a:gd name="T58" fmla="*/ 115 w 176"/>
                  <a:gd name="T59" fmla="*/ 77 h 237"/>
                  <a:gd name="T60" fmla="*/ 115 w 176"/>
                  <a:gd name="T61" fmla="*/ 79 h 237"/>
                  <a:gd name="T62" fmla="*/ 120 w 176"/>
                  <a:gd name="T63" fmla="*/ 76 h 237"/>
                  <a:gd name="T64" fmla="*/ 130 w 176"/>
                  <a:gd name="T65" fmla="*/ 8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237">
                    <a:moveTo>
                      <a:pt x="94" y="236"/>
                    </a:moveTo>
                    <a:cubicBezTo>
                      <a:pt x="94" y="236"/>
                      <a:pt x="93" y="236"/>
                      <a:pt x="93" y="236"/>
                    </a:cubicBezTo>
                    <a:cubicBezTo>
                      <a:pt x="76" y="237"/>
                      <a:pt x="60" y="235"/>
                      <a:pt x="45" y="230"/>
                    </a:cubicBezTo>
                    <a:cubicBezTo>
                      <a:pt x="45" y="228"/>
                      <a:pt x="45" y="228"/>
                      <a:pt x="44" y="226"/>
                    </a:cubicBezTo>
                    <a:cubicBezTo>
                      <a:pt x="53" y="221"/>
                      <a:pt x="66" y="223"/>
                      <a:pt x="72" y="213"/>
                    </a:cubicBezTo>
                    <a:cubicBezTo>
                      <a:pt x="74" y="206"/>
                      <a:pt x="74" y="200"/>
                      <a:pt x="74" y="194"/>
                    </a:cubicBezTo>
                    <a:cubicBezTo>
                      <a:pt x="57" y="195"/>
                      <a:pt x="48" y="207"/>
                      <a:pt x="35" y="211"/>
                    </a:cubicBezTo>
                    <a:cubicBezTo>
                      <a:pt x="24" y="212"/>
                      <a:pt x="4" y="202"/>
                      <a:pt x="0" y="193"/>
                    </a:cubicBezTo>
                    <a:cubicBezTo>
                      <a:pt x="0" y="178"/>
                      <a:pt x="3" y="185"/>
                      <a:pt x="19" y="184"/>
                    </a:cubicBezTo>
                    <a:cubicBezTo>
                      <a:pt x="37" y="181"/>
                      <a:pt x="56" y="170"/>
                      <a:pt x="74" y="162"/>
                    </a:cubicBezTo>
                    <a:cubicBezTo>
                      <a:pt x="78" y="159"/>
                      <a:pt x="78" y="159"/>
                      <a:pt x="80" y="158"/>
                    </a:cubicBezTo>
                    <a:cubicBezTo>
                      <a:pt x="84" y="146"/>
                      <a:pt x="86" y="144"/>
                      <a:pt x="99" y="142"/>
                    </a:cubicBezTo>
                    <a:cubicBezTo>
                      <a:pt x="104" y="139"/>
                      <a:pt x="104" y="139"/>
                      <a:pt x="118" y="131"/>
                    </a:cubicBezTo>
                    <a:cubicBezTo>
                      <a:pt x="118" y="129"/>
                      <a:pt x="119" y="128"/>
                      <a:pt x="119" y="127"/>
                    </a:cubicBezTo>
                    <a:cubicBezTo>
                      <a:pt x="98" y="129"/>
                      <a:pt x="80" y="147"/>
                      <a:pt x="63" y="158"/>
                    </a:cubicBezTo>
                    <a:cubicBezTo>
                      <a:pt x="54" y="161"/>
                      <a:pt x="48" y="159"/>
                      <a:pt x="42" y="157"/>
                    </a:cubicBezTo>
                    <a:cubicBezTo>
                      <a:pt x="38" y="157"/>
                      <a:pt x="16" y="161"/>
                      <a:pt x="27" y="152"/>
                    </a:cubicBezTo>
                    <a:cubicBezTo>
                      <a:pt x="33" y="150"/>
                      <a:pt x="38" y="145"/>
                      <a:pt x="45" y="142"/>
                    </a:cubicBezTo>
                    <a:cubicBezTo>
                      <a:pt x="61" y="131"/>
                      <a:pt x="80" y="122"/>
                      <a:pt x="98" y="112"/>
                    </a:cubicBezTo>
                    <a:cubicBezTo>
                      <a:pt x="97" y="109"/>
                      <a:pt x="96" y="107"/>
                      <a:pt x="96" y="107"/>
                    </a:cubicBezTo>
                    <a:cubicBezTo>
                      <a:pt x="96" y="103"/>
                      <a:pt x="97" y="101"/>
                      <a:pt x="98" y="98"/>
                    </a:cubicBezTo>
                    <a:cubicBezTo>
                      <a:pt x="94" y="100"/>
                      <a:pt x="94" y="99"/>
                      <a:pt x="93" y="102"/>
                    </a:cubicBezTo>
                    <a:cubicBezTo>
                      <a:pt x="82" y="106"/>
                      <a:pt x="78" y="116"/>
                      <a:pt x="69" y="106"/>
                    </a:cubicBezTo>
                    <a:cubicBezTo>
                      <a:pt x="67" y="115"/>
                      <a:pt x="60" y="121"/>
                      <a:pt x="51" y="122"/>
                    </a:cubicBezTo>
                    <a:cubicBezTo>
                      <a:pt x="42" y="117"/>
                      <a:pt x="42" y="102"/>
                      <a:pt x="40" y="94"/>
                    </a:cubicBezTo>
                    <a:cubicBezTo>
                      <a:pt x="39" y="93"/>
                      <a:pt x="38" y="87"/>
                      <a:pt x="36" y="80"/>
                    </a:cubicBezTo>
                    <a:cubicBezTo>
                      <a:pt x="31" y="72"/>
                      <a:pt x="24" y="62"/>
                      <a:pt x="29" y="54"/>
                    </a:cubicBezTo>
                    <a:cubicBezTo>
                      <a:pt x="35" y="50"/>
                      <a:pt x="38" y="49"/>
                      <a:pt x="44" y="58"/>
                    </a:cubicBezTo>
                    <a:cubicBezTo>
                      <a:pt x="48" y="61"/>
                      <a:pt x="55" y="66"/>
                      <a:pt x="59" y="73"/>
                    </a:cubicBezTo>
                    <a:cubicBezTo>
                      <a:pt x="60" y="73"/>
                      <a:pt x="60" y="73"/>
                      <a:pt x="60" y="73"/>
                    </a:cubicBezTo>
                    <a:cubicBezTo>
                      <a:pt x="63" y="81"/>
                      <a:pt x="71" y="91"/>
                      <a:pt x="70" y="101"/>
                    </a:cubicBezTo>
                    <a:cubicBezTo>
                      <a:pt x="75" y="98"/>
                      <a:pt x="82" y="93"/>
                      <a:pt x="78" y="86"/>
                    </a:cubicBezTo>
                    <a:cubicBezTo>
                      <a:pt x="70" y="82"/>
                      <a:pt x="75" y="75"/>
                      <a:pt x="80" y="72"/>
                    </a:cubicBezTo>
                    <a:cubicBezTo>
                      <a:pt x="84" y="72"/>
                      <a:pt x="84" y="72"/>
                      <a:pt x="89" y="72"/>
                    </a:cubicBezTo>
                    <a:cubicBezTo>
                      <a:pt x="89" y="70"/>
                      <a:pt x="89" y="70"/>
                      <a:pt x="88" y="68"/>
                    </a:cubicBezTo>
                    <a:cubicBezTo>
                      <a:pt x="82" y="66"/>
                      <a:pt x="83" y="64"/>
                      <a:pt x="85" y="59"/>
                    </a:cubicBezTo>
                    <a:cubicBezTo>
                      <a:pt x="77" y="56"/>
                      <a:pt x="74" y="48"/>
                      <a:pt x="77" y="42"/>
                    </a:cubicBezTo>
                    <a:cubicBezTo>
                      <a:pt x="100" y="36"/>
                      <a:pt x="100" y="36"/>
                      <a:pt x="110" y="33"/>
                    </a:cubicBezTo>
                    <a:cubicBezTo>
                      <a:pt x="117" y="24"/>
                      <a:pt x="125" y="0"/>
                      <a:pt x="139" y="5"/>
                    </a:cubicBezTo>
                    <a:cubicBezTo>
                      <a:pt x="143" y="10"/>
                      <a:pt x="146" y="18"/>
                      <a:pt x="145" y="27"/>
                    </a:cubicBezTo>
                    <a:cubicBezTo>
                      <a:pt x="143" y="30"/>
                      <a:pt x="141" y="33"/>
                      <a:pt x="140" y="37"/>
                    </a:cubicBezTo>
                    <a:cubicBezTo>
                      <a:pt x="142" y="37"/>
                      <a:pt x="143" y="37"/>
                      <a:pt x="144" y="37"/>
                    </a:cubicBezTo>
                    <a:cubicBezTo>
                      <a:pt x="154" y="33"/>
                      <a:pt x="158" y="27"/>
                      <a:pt x="164" y="41"/>
                    </a:cubicBezTo>
                    <a:cubicBezTo>
                      <a:pt x="173" y="46"/>
                      <a:pt x="176" y="45"/>
                      <a:pt x="173" y="58"/>
                    </a:cubicBezTo>
                    <a:cubicBezTo>
                      <a:pt x="166" y="72"/>
                      <a:pt x="159" y="86"/>
                      <a:pt x="152" y="99"/>
                    </a:cubicBezTo>
                    <a:cubicBezTo>
                      <a:pt x="152" y="100"/>
                      <a:pt x="151" y="101"/>
                      <a:pt x="151" y="101"/>
                    </a:cubicBezTo>
                    <a:cubicBezTo>
                      <a:pt x="153" y="102"/>
                      <a:pt x="155" y="102"/>
                      <a:pt x="157" y="102"/>
                    </a:cubicBezTo>
                    <a:cubicBezTo>
                      <a:pt x="158" y="108"/>
                      <a:pt x="158" y="116"/>
                      <a:pt x="158" y="123"/>
                    </a:cubicBezTo>
                    <a:cubicBezTo>
                      <a:pt x="152" y="132"/>
                      <a:pt x="145" y="132"/>
                      <a:pt x="136" y="133"/>
                    </a:cubicBezTo>
                    <a:cubicBezTo>
                      <a:pt x="124" y="139"/>
                      <a:pt x="114" y="143"/>
                      <a:pt x="103" y="150"/>
                    </a:cubicBezTo>
                    <a:cubicBezTo>
                      <a:pt x="103" y="152"/>
                      <a:pt x="102" y="154"/>
                      <a:pt x="103" y="157"/>
                    </a:cubicBezTo>
                    <a:cubicBezTo>
                      <a:pt x="109" y="157"/>
                      <a:pt x="115" y="157"/>
                      <a:pt x="120" y="157"/>
                    </a:cubicBezTo>
                    <a:cubicBezTo>
                      <a:pt x="126" y="161"/>
                      <a:pt x="126" y="172"/>
                      <a:pt x="122" y="179"/>
                    </a:cubicBezTo>
                    <a:cubicBezTo>
                      <a:pt x="116" y="180"/>
                      <a:pt x="112" y="180"/>
                      <a:pt x="107" y="183"/>
                    </a:cubicBezTo>
                    <a:cubicBezTo>
                      <a:pt x="106" y="186"/>
                      <a:pt x="106" y="189"/>
                      <a:pt x="105" y="192"/>
                    </a:cubicBezTo>
                    <a:cubicBezTo>
                      <a:pt x="106" y="204"/>
                      <a:pt x="112" y="234"/>
                      <a:pt x="94" y="236"/>
                    </a:cubicBezTo>
                    <a:moveTo>
                      <a:pt x="130" y="88"/>
                    </a:moveTo>
                    <a:cubicBezTo>
                      <a:pt x="135" y="82"/>
                      <a:pt x="139" y="77"/>
                      <a:pt x="139" y="69"/>
                    </a:cubicBezTo>
                    <a:cubicBezTo>
                      <a:pt x="134" y="65"/>
                      <a:pt x="126" y="64"/>
                      <a:pt x="121" y="64"/>
                    </a:cubicBezTo>
                    <a:cubicBezTo>
                      <a:pt x="120" y="67"/>
                      <a:pt x="120" y="67"/>
                      <a:pt x="115" y="77"/>
                    </a:cubicBezTo>
                    <a:cubicBezTo>
                      <a:pt x="115" y="77"/>
                      <a:pt x="116" y="78"/>
                      <a:pt x="116" y="78"/>
                    </a:cubicBezTo>
                    <a:cubicBezTo>
                      <a:pt x="116" y="78"/>
                      <a:pt x="115" y="78"/>
                      <a:pt x="115" y="79"/>
                    </a:cubicBezTo>
                    <a:cubicBezTo>
                      <a:pt x="115" y="79"/>
                      <a:pt x="115" y="79"/>
                      <a:pt x="115" y="80"/>
                    </a:cubicBezTo>
                    <a:cubicBezTo>
                      <a:pt x="118" y="80"/>
                      <a:pt x="119" y="78"/>
                      <a:pt x="120" y="76"/>
                    </a:cubicBezTo>
                    <a:cubicBezTo>
                      <a:pt x="129" y="75"/>
                      <a:pt x="129" y="78"/>
                      <a:pt x="129" y="87"/>
                    </a:cubicBezTo>
                    <a:cubicBezTo>
                      <a:pt x="129" y="87"/>
                      <a:pt x="129" y="88"/>
                      <a:pt x="130" y="88"/>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6" name="Freeform 163"/>
              <p:cNvSpPr/>
              <p:nvPr/>
            </p:nvSpPr>
            <p:spPr bwMode="auto">
              <a:xfrm>
                <a:off x="6983413" y="2679700"/>
                <a:ext cx="101600" cy="133350"/>
              </a:xfrm>
              <a:custGeom>
                <a:avLst/>
                <a:gdLst>
                  <a:gd name="T0" fmla="*/ 0 w 64"/>
                  <a:gd name="T1" fmla="*/ 74 h 84"/>
                  <a:gd name="T2" fmla="*/ 50 w 64"/>
                  <a:gd name="T3" fmla="*/ 10 h 84"/>
                  <a:gd name="T4" fmla="*/ 4 w 64"/>
                  <a:gd name="T5" fmla="*/ 10 h 84"/>
                  <a:gd name="T6" fmla="*/ 4 w 64"/>
                  <a:gd name="T7" fmla="*/ 4 h 84"/>
                  <a:gd name="T8" fmla="*/ 4 w 64"/>
                  <a:gd name="T9" fmla="*/ 0 h 84"/>
                  <a:gd name="T10" fmla="*/ 64 w 64"/>
                  <a:gd name="T11" fmla="*/ 0 h 84"/>
                  <a:gd name="T12" fmla="*/ 64 w 64"/>
                  <a:gd name="T13" fmla="*/ 4 h 84"/>
                  <a:gd name="T14" fmla="*/ 64 w 64"/>
                  <a:gd name="T15" fmla="*/ 10 h 84"/>
                  <a:gd name="T16" fmla="*/ 14 w 64"/>
                  <a:gd name="T17" fmla="*/ 74 h 84"/>
                  <a:gd name="T18" fmla="*/ 64 w 64"/>
                  <a:gd name="T19" fmla="*/ 74 h 84"/>
                  <a:gd name="T20" fmla="*/ 64 w 64"/>
                  <a:gd name="T21" fmla="*/ 78 h 84"/>
                  <a:gd name="T22" fmla="*/ 64 w 64"/>
                  <a:gd name="T23" fmla="*/ 84 h 84"/>
                  <a:gd name="T24" fmla="*/ 0 w 64"/>
                  <a:gd name="T25" fmla="*/ 84 h 84"/>
                  <a:gd name="T26" fmla="*/ 0 w 64"/>
                  <a:gd name="T27" fmla="*/ 78 h 84"/>
                  <a:gd name="T28" fmla="*/ 0 w 64"/>
                  <a:gd name="T2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84">
                    <a:moveTo>
                      <a:pt x="0" y="74"/>
                    </a:moveTo>
                    <a:lnTo>
                      <a:pt x="50" y="10"/>
                    </a:lnTo>
                    <a:lnTo>
                      <a:pt x="4" y="10"/>
                    </a:lnTo>
                    <a:lnTo>
                      <a:pt x="4" y="4"/>
                    </a:lnTo>
                    <a:lnTo>
                      <a:pt x="4" y="0"/>
                    </a:lnTo>
                    <a:lnTo>
                      <a:pt x="64" y="0"/>
                    </a:lnTo>
                    <a:lnTo>
                      <a:pt x="64" y="4"/>
                    </a:lnTo>
                    <a:lnTo>
                      <a:pt x="64" y="10"/>
                    </a:lnTo>
                    <a:lnTo>
                      <a:pt x="14" y="74"/>
                    </a:lnTo>
                    <a:lnTo>
                      <a:pt x="64" y="74"/>
                    </a:lnTo>
                    <a:lnTo>
                      <a:pt x="64" y="78"/>
                    </a:lnTo>
                    <a:lnTo>
                      <a:pt x="64" y="84"/>
                    </a:lnTo>
                    <a:lnTo>
                      <a:pt x="0" y="84"/>
                    </a:lnTo>
                    <a:lnTo>
                      <a:pt x="0" y="78"/>
                    </a:lnTo>
                    <a:lnTo>
                      <a:pt x="0" y="7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7" name="Freeform 164"/>
              <p:cNvSpPr/>
              <p:nvPr/>
            </p:nvSpPr>
            <p:spPr bwMode="auto">
              <a:xfrm>
                <a:off x="7126288" y="2679700"/>
                <a:ext cx="103187" cy="133350"/>
              </a:xfrm>
              <a:custGeom>
                <a:avLst/>
                <a:gdLst>
                  <a:gd name="T0" fmla="*/ 0 w 65"/>
                  <a:gd name="T1" fmla="*/ 0 h 84"/>
                  <a:gd name="T2" fmla="*/ 6 w 65"/>
                  <a:gd name="T3" fmla="*/ 0 h 84"/>
                  <a:gd name="T4" fmla="*/ 12 w 65"/>
                  <a:gd name="T5" fmla="*/ 0 h 84"/>
                  <a:gd name="T6" fmla="*/ 12 w 65"/>
                  <a:gd name="T7" fmla="*/ 34 h 84"/>
                  <a:gd name="T8" fmla="*/ 56 w 65"/>
                  <a:gd name="T9" fmla="*/ 34 h 84"/>
                  <a:gd name="T10" fmla="*/ 56 w 65"/>
                  <a:gd name="T11" fmla="*/ 0 h 84"/>
                  <a:gd name="T12" fmla="*/ 60 w 65"/>
                  <a:gd name="T13" fmla="*/ 0 h 84"/>
                  <a:gd name="T14" fmla="*/ 65 w 65"/>
                  <a:gd name="T15" fmla="*/ 0 h 84"/>
                  <a:gd name="T16" fmla="*/ 65 w 65"/>
                  <a:gd name="T17" fmla="*/ 84 h 84"/>
                  <a:gd name="T18" fmla="*/ 62 w 65"/>
                  <a:gd name="T19" fmla="*/ 84 h 84"/>
                  <a:gd name="T20" fmla="*/ 56 w 65"/>
                  <a:gd name="T21" fmla="*/ 84 h 84"/>
                  <a:gd name="T22" fmla="*/ 56 w 65"/>
                  <a:gd name="T23" fmla="*/ 44 h 84"/>
                  <a:gd name="T24" fmla="*/ 12 w 65"/>
                  <a:gd name="T25" fmla="*/ 44 h 84"/>
                  <a:gd name="T26" fmla="*/ 12 w 65"/>
                  <a:gd name="T27" fmla="*/ 84 h 84"/>
                  <a:gd name="T28" fmla="*/ 6 w 65"/>
                  <a:gd name="T29" fmla="*/ 84 h 84"/>
                  <a:gd name="T30" fmla="*/ 0 w 65"/>
                  <a:gd name="T31" fmla="*/ 84 h 84"/>
                  <a:gd name="T32" fmla="*/ 0 w 65"/>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84">
                    <a:moveTo>
                      <a:pt x="0" y="0"/>
                    </a:moveTo>
                    <a:lnTo>
                      <a:pt x="6" y="0"/>
                    </a:lnTo>
                    <a:lnTo>
                      <a:pt x="12" y="0"/>
                    </a:lnTo>
                    <a:lnTo>
                      <a:pt x="12" y="34"/>
                    </a:lnTo>
                    <a:lnTo>
                      <a:pt x="56" y="34"/>
                    </a:lnTo>
                    <a:lnTo>
                      <a:pt x="56" y="0"/>
                    </a:lnTo>
                    <a:lnTo>
                      <a:pt x="60" y="0"/>
                    </a:lnTo>
                    <a:lnTo>
                      <a:pt x="65" y="0"/>
                    </a:lnTo>
                    <a:lnTo>
                      <a:pt x="65" y="84"/>
                    </a:lnTo>
                    <a:lnTo>
                      <a:pt x="62" y="84"/>
                    </a:lnTo>
                    <a:lnTo>
                      <a:pt x="56" y="84"/>
                    </a:lnTo>
                    <a:lnTo>
                      <a:pt x="56" y="44"/>
                    </a:lnTo>
                    <a:lnTo>
                      <a:pt x="12" y="44"/>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8" name="Freeform 165"/>
              <p:cNvSpPr/>
              <p:nvPr/>
            </p:nvSpPr>
            <p:spPr bwMode="auto">
              <a:xfrm>
                <a:off x="7280275" y="2679700"/>
                <a:ext cx="95250" cy="133350"/>
              </a:xfrm>
              <a:custGeom>
                <a:avLst/>
                <a:gdLst>
                  <a:gd name="T0" fmla="*/ 0 w 60"/>
                  <a:gd name="T1" fmla="*/ 84 h 84"/>
                  <a:gd name="T2" fmla="*/ 0 w 60"/>
                  <a:gd name="T3" fmla="*/ 0 h 84"/>
                  <a:gd name="T4" fmla="*/ 60 w 60"/>
                  <a:gd name="T5" fmla="*/ 0 h 84"/>
                  <a:gd name="T6" fmla="*/ 60 w 60"/>
                  <a:gd name="T7" fmla="*/ 4 h 84"/>
                  <a:gd name="T8" fmla="*/ 60 w 60"/>
                  <a:gd name="T9" fmla="*/ 10 h 84"/>
                  <a:gd name="T10" fmla="*/ 10 w 60"/>
                  <a:gd name="T11" fmla="*/ 10 h 84"/>
                  <a:gd name="T12" fmla="*/ 10 w 60"/>
                  <a:gd name="T13" fmla="*/ 36 h 84"/>
                  <a:gd name="T14" fmla="*/ 56 w 60"/>
                  <a:gd name="T15" fmla="*/ 36 h 84"/>
                  <a:gd name="T16" fmla="*/ 56 w 60"/>
                  <a:gd name="T17" fmla="*/ 40 h 84"/>
                  <a:gd name="T18" fmla="*/ 56 w 60"/>
                  <a:gd name="T19" fmla="*/ 46 h 84"/>
                  <a:gd name="T20" fmla="*/ 10 w 60"/>
                  <a:gd name="T21" fmla="*/ 46 h 84"/>
                  <a:gd name="T22" fmla="*/ 10 w 60"/>
                  <a:gd name="T23" fmla="*/ 74 h 84"/>
                  <a:gd name="T24" fmla="*/ 60 w 60"/>
                  <a:gd name="T25" fmla="*/ 74 h 84"/>
                  <a:gd name="T26" fmla="*/ 60 w 60"/>
                  <a:gd name="T27" fmla="*/ 78 h 84"/>
                  <a:gd name="T28" fmla="*/ 60 w 60"/>
                  <a:gd name="T29" fmla="*/ 84 h 84"/>
                  <a:gd name="T30" fmla="*/ 0 w 60"/>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4">
                    <a:moveTo>
                      <a:pt x="0" y="84"/>
                    </a:moveTo>
                    <a:lnTo>
                      <a:pt x="0" y="0"/>
                    </a:lnTo>
                    <a:lnTo>
                      <a:pt x="60" y="0"/>
                    </a:lnTo>
                    <a:lnTo>
                      <a:pt x="60" y="4"/>
                    </a:lnTo>
                    <a:lnTo>
                      <a:pt x="60" y="10"/>
                    </a:lnTo>
                    <a:lnTo>
                      <a:pt x="10" y="10"/>
                    </a:lnTo>
                    <a:lnTo>
                      <a:pt x="10" y="36"/>
                    </a:lnTo>
                    <a:lnTo>
                      <a:pt x="56" y="36"/>
                    </a:lnTo>
                    <a:lnTo>
                      <a:pt x="56" y="40"/>
                    </a:lnTo>
                    <a:lnTo>
                      <a:pt x="56" y="46"/>
                    </a:lnTo>
                    <a:lnTo>
                      <a:pt x="10" y="46"/>
                    </a:lnTo>
                    <a:lnTo>
                      <a:pt x="10" y="74"/>
                    </a:lnTo>
                    <a:lnTo>
                      <a:pt x="60" y="74"/>
                    </a:lnTo>
                    <a:lnTo>
                      <a:pt x="60" y="78"/>
                    </a:lnTo>
                    <a:lnTo>
                      <a:pt x="60" y="84"/>
                    </a:lnTo>
                    <a:lnTo>
                      <a:pt x="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9" name="Freeform 166"/>
              <p:cNvSpPr/>
              <p:nvPr/>
            </p:nvSpPr>
            <p:spPr bwMode="auto">
              <a:xfrm>
                <a:off x="7410450" y="2679700"/>
                <a:ext cx="76200" cy="136525"/>
              </a:xfrm>
              <a:custGeom>
                <a:avLst/>
                <a:gdLst>
                  <a:gd name="T0" fmla="*/ 18 w 24"/>
                  <a:gd name="T1" fmla="*/ 0 h 43"/>
                  <a:gd name="T2" fmla="*/ 21 w 24"/>
                  <a:gd name="T3" fmla="*/ 0 h 43"/>
                  <a:gd name="T4" fmla="*/ 24 w 24"/>
                  <a:gd name="T5" fmla="*/ 0 h 43"/>
                  <a:gd name="T6" fmla="*/ 24 w 24"/>
                  <a:gd name="T7" fmla="*/ 30 h 43"/>
                  <a:gd name="T8" fmla="*/ 21 w 24"/>
                  <a:gd name="T9" fmla="*/ 39 h 43"/>
                  <a:gd name="T10" fmla="*/ 12 w 24"/>
                  <a:gd name="T11" fmla="*/ 43 h 43"/>
                  <a:gd name="T12" fmla="*/ 3 w 24"/>
                  <a:gd name="T13" fmla="*/ 40 h 43"/>
                  <a:gd name="T14" fmla="*/ 0 w 24"/>
                  <a:gd name="T15" fmla="*/ 31 h 43"/>
                  <a:gd name="T16" fmla="*/ 0 w 24"/>
                  <a:gd name="T17" fmla="*/ 28 h 43"/>
                  <a:gd name="T18" fmla="*/ 5 w 24"/>
                  <a:gd name="T19" fmla="*/ 28 h 43"/>
                  <a:gd name="T20" fmla="*/ 5 w 24"/>
                  <a:gd name="T21" fmla="*/ 31 h 43"/>
                  <a:gd name="T22" fmla="*/ 7 w 24"/>
                  <a:gd name="T23" fmla="*/ 36 h 43"/>
                  <a:gd name="T24" fmla="*/ 12 w 24"/>
                  <a:gd name="T25" fmla="*/ 38 h 43"/>
                  <a:gd name="T26" fmla="*/ 17 w 24"/>
                  <a:gd name="T27" fmla="*/ 36 h 43"/>
                  <a:gd name="T28" fmla="*/ 18 w 24"/>
                  <a:gd name="T29" fmla="*/ 30 h 43"/>
                  <a:gd name="T30" fmla="*/ 18 w 2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43">
                    <a:moveTo>
                      <a:pt x="18" y="0"/>
                    </a:moveTo>
                    <a:cubicBezTo>
                      <a:pt x="21" y="0"/>
                      <a:pt x="21" y="0"/>
                      <a:pt x="21" y="0"/>
                    </a:cubicBezTo>
                    <a:cubicBezTo>
                      <a:pt x="24" y="0"/>
                      <a:pt x="24" y="0"/>
                      <a:pt x="24" y="0"/>
                    </a:cubicBezTo>
                    <a:cubicBezTo>
                      <a:pt x="24" y="30"/>
                      <a:pt x="24" y="30"/>
                      <a:pt x="24" y="30"/>
                    </a:cubicBezTo>
                    <a:cubicBezTo>
                      <a:pt x="24" y="34"/>
                      <a:pt x="23" y="37"/>
                      <a:pt x="21" y="39"/>
                    </a:cubicBezTo>
                    <a:cubicBezTo>
                      <a:pt x="19" y="42"/>
                      <a:pt x="16" y="43"/>
                      <a:pt x="12" y="43"/>
                    </a:cubicBezTo>
                    <a:cubicBezTo>
                      <a:pt x="8" y="43"/>
                      <a:pt x="5" y="42"/>
                      <a:pt x="3" y="40"/>
                    </a:cubicBezTo>
                    <a:cubicBezTo>
                      <a:pt x="1" y="38"/>
                      <a:pt x="0" y="35"/>
                      <a:pt x="0" y="31"/>
                    </a:cubicBezTo>
                    <a:cubicBezTo>
                      <a:pt x="0" y="28"/>
                      <a:pt x="0" y="28"/>
                      <a:pt x="0" y="28"/>
                    </a:cubicBezTo>
                    <a:cubicBezTo>
                      <a:pt x="5" y="28"/>
                      <a:pt x="5" y="28"/>
                      <a:pt x="5" y="28"/>
                    </a:cubicBezTo>
                    <a:cubicBezTo>
                      <a:pt x="5" y="31"/>
                      <a:pt x="5" y="31"/>
                      <a:pt x="5" y="31"/>
                    </a:cubicBezTo>
                    <a:cubicBezTo>
                      <a:pt x="5" y="33"/>
                      <a:pt x="6" y="35"/>
                      <a:pt x="7" y="36"/>
                    </a:cubicBezTo>
                    <a:cubicBezTo>
                      <a:pt x="8" y="37"/>
                      <a:pt x="10" y="38"/>
                      <a:pt x="12" y="38"/>
                    </a:cubicBezTo>
                    <a:cubicBezTo>
                      <a:pt x="14" y="38"/>
                      <a:pt x="15" y="37"/>
                      <a:pt x="17" y="36"/>
                    </a:cubicBezTo>
                    <a:cubicBezTo>
                      <a:pt x="18" y="34"/>
                      <a:pt x="18" y="32"/>
                      <a:pt x="18" y="30"/>
                    </a:cubicBezTo>
                    <a:lnTo>
                      <a:pt x="18"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0" name="Freeform 167"/>
              <p:cNvSpPr/>
              <p:nvPr/>
            </p:nvSpPr>
            <p:spPr bwMode="auto">
              <a:xfrm>
                <a:off x="7534275" y="2679700"/>
                <a:ext cx="19050" cy="133350"/>
              </a:xfrm>
              <a:custGeom>
                <a:avLst/>
                <a:gdLst>
                  <a:gd name="T0" fmla="*/ 0 w 12"/>
                  <a:gd name="T1" fmla="*/ 0 h 84"/>
                  <a:gd name="T2" fmla="*/ 6 w 12"/>
                  <a:gd name="T3" fmla="*/ 0 h 84"/>
                  <a:gd name="T4" fmla="*/ 12 w 12"/>
                  <a:gd name="T5" fmla="*/ 0 h 84"/>
                  <a:gd name="T6" fmla="*/ 12 w 12"/>
                  <a:gd name="T7" fmla="*/ 84 h 84"/>
                  <a:gd name="T8" fmla="*/ 6 w 12"/>
                  <a:gd name="T9" fmla="*/ 84 h 84"/>
                  <a:gd name="T10" fmla="*/ 0 w 12"/>
                  <a:gd name="T11" fmla="*/ 84 h 84"/>
                  <a:gd name="T12" fmla="*/ 0 w 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0" y="0"/>
                    </a:moveTo>
                    <a:lnTo>
                      <a:pt x="6" y="0"/>
                    </a:lnTo>
                    <a:lnTo>
                      <a:pt x="12" y="0"/>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1" name="Freeform 168"/>
              <p:cNvSpPr>
                <a:spLocks noEditPoints="1"/>
              </p:cNvSpPr>
              <p:nvPr/>
            </p:nvSpPr>
            <p:spPr bwMode="auto">
              <a:xfrm>
                <a:off x="7591425" y="2679700"/>
                <a:ext cx="117475" cy="133350"/>
              </a:xfrm>
              <a:custGeom>
                <a:avLst/>
                <a:gdLst>
                  <a:gd name="T0" fmla="*/ 32 w 74"/>
                  <a:gd name="T1" fmla="*/ 0 h 84"/>
                  <a:gd name="T2" fmla="*/ 38 w 74"/>
                  <a:gd name="T3" fmla="*/ 0 h 84"/>
                  <a:gd name="T4" fmla="*/ 44 w 74"/>
                  <a:gd name="T5" fmla="*/ 0 h 84"/>
                  <a:gd name="T6" fmla="*/ 74 w 74"/>
                  <a:gd name="T7" fmla="*/ 84 h 84"/>
                  <a:gd name="T8" fmla="*/ 68 w 74"/>
                  <a:gd name="T9" fmla="*/ 84 h 84"/>
                  <a:gd name="T10" fmla="*/ 62 w 74"/>
                  <a:gd name="T11" fmla="*/ 84 h 84"/>
                  <a:gd name="T12" fmla="*/ 54 w 74"/>
                  <a:gd name="T13" fmla="*/ 60 h 84"/>
                  <a:gd name="T14" fmla="*/ 20 w 74"/>
                  <a:gd name="T15" fmla="*/ 60 h 84"/>
                  <a:gd name="T16" fmla="*/ 12 w 74"/>
                  <a:gd name="T17" fmla="*/ 84 h 84"/>
                  <a:gd name="T18" fmla="*/ 6 w 74"/>
                  <a:gd name="T19" fmla="*/ 84 h 84"/>
                  <a:gd name="T20" fmla="*/ 0 w 74"/>
                  <a:gd name="T21" fmla="*/ 84 h 84"/>
                  <a:gd name="T22" fmla="*/ 32 w 74"/>
                  <a:gd name="T23" fmla="*/ 0 h 84"/>
                  <a:gd name="T24" fmla="*/ 24 w 74"/>
                  <a:gd name="T25" fmla="*/ 50 h 84"/>
                  <a:gd name="T26" fmla="*/ 50 w 74"/>
                  <a:gd name="T27" fmla="*/ 50 h 84"/>
                  <a:gd name="T28" fmla="*/ 36 w 74"/>
                  <a:gd name="T29" fmla="*/ 12 h 84"/>
                  <a:gd name="T30" fmla="*/ 38 w 74"/>
                  <a:gd name="T31" fmla="*/ 12 h 84"/>
                  <a:gd name="T32" fmla="*/ 24 w 74"/>
                  <a:gd name="T33"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84">
                    <a:moveTo>
                      <a:pt x="32" y="0"/>
                    </a:moveTo>
                    <a:lnTo>
                      <a:pt x="38" y="0"/>
                    </a:lnTo>
                    <a:lnTo>
                      <a:pt x="44" y="0"/>
                    </a:lnTo>
                    <a:lnTo>
                      <a:pt x="74" y="84"/>
                    </a:lnTo>
                    <a:lnTo>
                      <a:pt x="68" y="84"/>
                    </a:lnTo>
                    <a:lnTo>
                      <a:pt x="62" y="84"/>
                    </a:lnTo>
                    <a:lnTo>
                      <a:pt x="54" y="60"/>
                    </a:lnTo>
                    <a:lnTo>
                      <a:pt x="20" y="60"/>
                    </a:lnTo>
                    <a:lnTo>
                      <a:pt x="12" y="84"/>
                    </a:lnTo>
                    <a:lnTo>
                      <a:pt x="6" y="84"/>
                    </a:lnTo>
                    <a:lnTo>
                      <a:pt x="0" y="84"/>
                    </a:lnTo>
                    <a:lnTo>
                      <a:pt x="32" y="0"/>
                    </a:lnTo>
                    <a:close/>
                    <a:moveTo>
                      <a:pt x="24" y="50"/>
                    </a:moveTo>
                    <a:lnTo>
                      <a:pt x="50" y="50"/>
                    </a:lnTo>
                    <a:lnTo>
                      <a:pt x="36" y="12"/>
                    </a:lnTo>
                    <a:lnTo>
                      <a:pt x="38" y="12"/>
                    </a:lnTo>
                    <a:lnTo>
                      <a:pt x="24" y="5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2" name="Freeform 169"/>
              <p:cNvSpPr/>
              <p:nvPr/>
            </p:nvSpPr>
            <p:spPr bwMode="auto">
              <a:xfrm>
                <a:off x="7743825" y="2679700"/>
                <a:ext cx="103187" cy="133350"/>
              </a:xfrm>
              <a:custGeom>
                <a:avLst/>
                <a:gdLst>
                  <a:gd name="T0" fmla="*/ 10 w 65"/>
                  <a:gd name="T1" fmla="*/ 84 h 84"/>
                  <a:gd name="T2" fmla="*/ 6 w 65"/>
                  <a:gd name="T3" fmla="*/ 84 h 84"/>
                  <a:gd name="T4" fmla="*/ 0 w 65"/>
                  <a:gd name="T5" fmla="*/ 84 h 84"/>
                  <a:gd name="T6" fmla="*/ 0 w 65"/>
                  <a:gd name="T7" fmla="*/ 0 h 84"/>
                  <a:gd name="T8" fmla="*/ 6 w 65"/>
                  <a:gd name="T9" fmla="*/ 0 h 84"/>
                  <a:gd name="T10" fmla="*/ 14 w 65"/>
                  <a:gd name="T11" fmla="*/ 0 h 84"/>
                  <a:gd name="T12" fmla="*/ 55 w 65"/>
                  <a:gd name="T13" fmla="*/ 68 h 84"/>
                  <a:gd name="T14" fmla="*/ 55 w 65"/>
                  <a:gd name="T15" fmla="*/ 0 h 84"/>
                  <a:gd name="T16" fmla="*/ 59 w 65"/>
                  <a:gd name="T17" fmla="*/ 0 h 84"/>
                  <a:gd name="T18" fmla="*/ 65 w 65"/>
                  <a:gd name="T19" fmla="*/ 0 h 84"/>
                  <a:gd name="T20" fmla="*/ 65 w 65"/>
                  <a:gd name="T21" fmla="*/ 84 h 84"/>
                  <a:gd name="T22" fmla="*/ 59 w 65"/>
                  <a:gd name="T23" fmla="*/ 84 h 84"/>
                  <a:gd name="T24" fmla="*/ 53 w 65"/>
                  <a:gd name="T25" fmla="*/ 84 h 84"/>
                  <a:gd name="T26" fmla="*/ 10 w 65"/>
                  <a:gd name="T27" fmla="*/ 16 h 84"/>
                  <a:gd name="T28" fmla="*/ 10 w 65"/>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84">
                    <a:moveTo>
                      <a:pt x="10" y="84"/>
                    </a:moveTo>
                    <a:lnTo>
                      <a:pt x="6" y="84"/>
                    </a:lnTo>
                    <a:lnTo>
                      <a:pt x="0" y="84"/>
                    </a:lnTo>
                    <a:lnTo>
                      <a:pt x="0" y="0"/>
                    </a:lnTo>
                    <a:lnTo>
                      <a:pt x="6" y="0"/>
                    </a:lnTo>
                    <a:lnTo>
                      <a:pt x="14" y="0"/>
                    </a:lnTo>
                    <a:lnTo>
                      <a:pt x="55" y="68"/>
                    </a:lnTo>
                    <a:lnTo>
                      <a:pt x="55" y="0"/>
                    </a:lnTo>
                    <a:lnTo>
                      <a:pt x="59" y="0"/>
                    </a:lnTo>
                    <a:lnTo>
                      <a:pt x="65" y="0"/>
                    </a:lnTo>
                    <a:lnTo>
                      <a:pt x="65" y="84"/>
                    </a:lnTo>
                    <a:lnTo>
                      <a:pt x="59" y="84"/>
                    </a:lnTo>
                    <a:lnTo>
                      <a:pt x="53" y="84"/>
                    </a:lnTo>
                    <a:lnTo>
                      <a:pt x="10" y="16"/>
                    </a:lnTo>
                    <a:lnTo>
                      <a:pt x="1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3" name="Freeform 170"/>
              <p:cNvSpPr/>
              <p:nvPr/>
            </p:nvSpPr>
            <p:spPr bwMode="auto">
              <a:xfrm>
                <a:off x="7894638" y="2676525"/>
                <a:ext cx="120650" cy="139700"/>
              </a:xfrm>
              <a:custGeom>
                <a:avLst/>
                <a:gdLst>
                  <a:gd name="T0" fmla="*/ 20 w 38"/>
                  <a:gd name="T1" fmla="*/ 44 h 44"/>
                  <a:gd name="T2" fmla="*/ 6 w 38"/>
                  <a:gd name="T3" fmla="*/ 38 h 44"/>
                  <a:gd name="T4" fmla="*/ 0 w 38"/>
                  <a:gd name="T5" fmla="*/ 22 h 44"/>
                  <a:gd name="T6" fmla="*/ 6 w 38"/>
                  <a:gd name="T7" fmla="*/ 6 h 44"/>
                  <a:gd name="T8" fmla="*/ 20 w 38"/>
                  <a:gd name="T9" fmla="*/ 0 h 44"/>
                  <a:gd name="T10" fmla="*/ 32 w 38"/>
                  <a:gd name="T11" fmla="*/ 4 h 44"/>
                  <a:gd name="T12" fmla="*/ 38 w 38"/>
                  <a:gd name="T13" fmla="*/ 13 h 44"/>
                  <a:gd name="T14" fmla="*/ 32 w 38"/>
                  <a:gd name="T15" fmla="*/ 13 h 44"/>
                  <a:gd name="T16" fmla="*/ 28 w 38"/>
                  <a:gd name="T17" fmla="*/ 7 h 44"/>
                  <a:gd name="T18" fmla="*/ 20 w 38"/>
                  <a:gd name="T19" fmla="*/ 5 h 44"/>
                  <a:gd name="T20" fmla="*/ 10 w 38"/>
                  <a:gd name="T21" fmla="*/ 10 h 44"/>
                  <a:gd name="T22" fmla="*/ 6 w 38"/>
                  <a:gd name="T23" fmla="*/ 22 h 44"/>
                  <a:gd name="T24" fmla="*/ 10 w 38"/>
                  <a:gd name="T25" fmla="*/ 34 h 44"/>
                  <a:gd name="T26" fmla="*/ 20 w 38"/>
                  <a:gd name="T27" fmla="*/ 39 h 44"/>
                  <a:gd name="T28" fmla="*/ 30 w 38"/>
                  <a:gd name="T29" fmla="*/ 34 h 44"/>
                  <a:gd name="T30" fmla="*/ 32 w 38"/>
                  <a:gd name="T31" fmla="*/ 33 h 44"/>
                  <a:gd name="T32" fmla="*/ 33 w 38"/>
                  <a:gd name="T33" fmla="*/ 30 h 44"/>
                  <a:gd name="T34" fmla="*/ 33 w 38"/>
                  <a:gd name="T35" fmla="*/ 26 h 44"/>
                  <a:gd name="T36" fmla="*/ 33 w 38"/>
                  <a:gd name="T37" fmla="*/ 25 h 44"/>
                  <a:gd name="T38" fmla="*/ 20 w 38"/>
                  <a:gd name="T39" fmla="*/ 25 h 44"/>
                  <a:gd name="T40" fmla="*/ 20 w 38"/>
                  <a:gd name="T41" fmla="*/ 21 h 44"/>
                  <a:gd name="T42" fmla="*/ 38 w 38"/>
                  <a:gd name="T43" fmla="*/ 21 h 44"/>
                  <a:gd name="T44" fmla="*/ 38 w 38"/>
                  <a:gd name="T45" fmla="*/ 43 h 44"/>
                  <a:gd name="T46" fmla="*/ 35 w 38"/>
                  <a:gd name="T47" fmla="*/ 43 h 44"/>
                  <a:gd name="T48" fmla="*/ 34 w 38"/>
                  <a:gd name="T49" fmla="*/ 37 h 44"/>
                  <a:gd name="T50" fmla="*/ 33 w 38"/>
                  <a:gd name="T51" fmla="*/ 38 h 44"/>
                  <a:gd name="T52" fmla="*/ 20 w 38"/>
                  <a:gd name="T5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44">
                    <a:moveTo>
                      <a:pt x="20" y="44"/>
                    </a:moveTo>
                    <a:cubicBezTo>
                      <a:pt x="14" y="44"/>
                      <a:pt x="9" y="42"/>
                      <a:pt x="6" y="38"/>
                    </a:cubicBezTo>
                    <a:cubicBezTo>
                      <a:pt x="2" y="34"/>
                      <a:pt x="0" y="28"/>
                      <a:pt x="0" y="22"/>
                    </a:cubicBezTo>
                    <a:cubicBezTo>
                      <a:pt x="0" y="15"/>
                      <a:pt x="2" y="10"/>
                      <a:pt x="6" y="6"/>
                    </a:cubicBezTo>
                    <a:cubicBezTo>
                      <a:pt x="9" y="2"/>
                      <a:pt x="14" y="0"/>
                      <a:pt x="20" y="0"/>
                    </a:cubicBezTo>
                    <a:cubicBezTo>
                      <a:pt x="25" y="0"/>
                      <a:pt x="29" y="1"/>
                      <a:pt x="32" y="4"/>
                    </a:cubicBezTo>
                    <a:cubicBezTo>
                      <a:pt x="35" y="6"/>
                      <a:pt x="37" y="9"/>
                      <a:pt x="38" y="13"/>
                    </a:cubicBezTo>
                    <a:cubicBezTo>
                      <a:pt x="32" y="13"/>
                      <a:pt x="32" y="13"/>
                      <a:pt x="32" y="13"/>
                    </a:cubicBezTo>
                    <a:cubicBezTo>
                      <a:pt x="32" y="11"/>
                      <a:pt x="30" y="9"/>
                      <a:pt x="28" y="7"/>
                    </a:cubicBezTo>
                    <a:cubicBezTo>
                      <a:pt x="26" y="6"/>
                      <a:pt x="23" y="5"/>
                      <a:pt x="20" y="5"/>
                    </a:cubicBezTo>
                    <a:cubicBezTo>
                      <a:pt x="16" y="5"/>
                      <a:pt x="12" y="6"/>
                      <a:pt x="10" y="10"/>
                    </a:cubicBezTo>
                    <a:cubicBezTo>
                      <a:pt x="7" y="13"/>
                      <a:pt x="6" y="17"/>
                      <a:pt x="6" y="22"/>
                    </a:cubicBezTo>
                    <a:cubicBezTo>
                      <a:pt x="6" y="27"/>
                      <a:pt x="7" y="32"/>
                      <a:pt x="10" y="34"/>
                    </a:cubicBezTo>
                    <a:cubicBezTo>
                      <a:pt x="12" y="37"/>
                      <a:pt x="16" y="39"/>
                      <a:pt x="20" y="39"/>
                    </a:cubicBezTo>
                    <a:cubicBezTo>
                      <a:pt x="24" y="39"/>
                      <a:pt x="28" y="37"/>
                      <a:pt x="30" y="34"/>
                    </a:cubicBezTo>
                    <a:cubicBezTo>
                      <a:pt x="31" y="34"/>
                      <a:pt x="31" y="33"/>
                      <a:pt x="32" y="33"/>
                    </a:cubicBezTo>
                    <a:cubicBezTo>
                      <a:pt x="32" y="32"/>
                      <a:pt x="32" y="31"/>
                      <a:pt x="33" y="30"/>
                    </a:cubicBezTo>
                    <a:cubicBezTo>
                      <a:pt x="33" y="28"/>
                      <a:pt x="33" y="27"/>
                      <a:pt x="33" y="26"/>
                    </a:cubicBezTo>
                    <a:cubicBezTo>
                      <a:pt x="33" y="25"/>
                      <a:pt x="33" y="25"/>
                      <a:pt x="33" y="25"/>
                    </a:cubicBezTo>
                    <a:cubicBezTo>
                      <a:pt x="20" y="25"/>
                      <a:pt x="20" y="25"/>
                      <a:pt x="20" y="25"/>
                    </a:cubicBezTo>
                    <a:cubicBezTo>
                      <a:pt x="20" y="21"/>
                      <a:pt x="20" y="21"/>
                      <a:pt x="20" y="21"/>
                    </a:cubicBezTo>
                    <a:cubicBezTo>
                      <a:pt x="38" y="21"/>
                      <a:pt x="38" y="21"/>
                      <a:pt x="38" y="21"/>
                    </a:cubicBezTo>
                    <a:cubicBezTo>
                      <a:pt x="38" y="43"/>
                      <a:pt x="38" y="43"/>
                      <a:pt x="38" y="43"/>
                    </a:cubicBezTo>
                    <a:cubicBezTo>
                      <a:pt x="35" y="43"/>
                      <a:pt x="35" y="43"/>
                      <a:pt x="35" y="43"/>
                    </a:cubicBezTo>
                    <a:cubicBezTo>
                      <a:pt x="34" y="37"/>
                      <a:pt x="34" y="37"/>
                      <a:pt x="34" y="37"/>
                    </a:cubicBezTo>
                    <a:cubicBezTo>
                      <a:pt x="33" y="38"/>
                      <a:pt x="33" y="38"/>
                      <a:pt x="33" y="38"/>
                    </a:cubicBezTo>
                    <a:cubicBezTo>
                      <a:pt x="30" y="42"/>
                      <a:pt x="25" y="44"/>
                      <a:pt x="20" y="44"/>
                    </a:cubicBezTo>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4" name="Freeform 171"/>
              <p:cNvSpPr/>
              <p:nvPr/>
            </p:nvSpPr>
            <p:spPr bwMode="auto">
              <a:xfrm>
                <a:off x="8139113" y="2679700"/>
                <a:ext cx="104775" cy="136525"/>
              </a:xfrm>
              <a:custGeom>
                <a:avLst/>
                <a:gdLst>
                  <a:gd name="T0" fmla="*/ 33 w 33"/>
                  <a:gd name="T1" fmla="*/ 26 h 43"/>
                  <a:gd name="T2" fmla="*/ 29 w 33"/>
                  <a:gd name="T3" fmla="*/ 38 h 43"/>
                  <a:gd name="T4" fmla="*/ 17 w 33"/>
                  <a:gd name="T5" fmla="*/ 43 h 43"/>
                  <a:gd name="T6" fmla="*/ 5 w 33"/>
                  <a:gd name="T7" fmla="*/ 39 h 43"/>
                  <a:gd name="T8" fmla="*/ 0 w 33"/>
                  <a:gd name="T9" fmla="*/ 26 h 43"/>
                  <a:gd name="T10" fmla="*/ 0 w 33"/>
                  <a:gd name="T11" fmla="*/ 0 h 43"/>
                  <a:gd name="T12" fmla="*/ 3 w 33"/>
                  <a:gd name="T13" fmla="*/ 0 h 43"/>
                  <a:gd name="T14" fmla="*/ 6 w 33"/>
                  <a:gd name="T15" fmla="*/ 0 h 43"/>
                  <a:gd name="T16" fmla="*/ 6 w 33"/>
                  <a:gd name="T17" fmla="*/ 26 h 43"/>
                  <a:gd name="T18" fmla="*/ 9 w 33"/>
                  <a:gd name="T19" fmla="*/ 35 h 43"/>
                  <a:gd name="T20" fmla="*/ 17 w 33"/>
                  <a:gd name="T21" fmla="*/ 38 h 43"/>
                  <a:gd name="T22" fmla="*/ 25 w 33"/>
                  <a:gd name="T23" fmla="*/ 35 h 43"/>
                  <a:gd name="T24" fmla="*/ 28 w 33"/>
                  <a:gd name="T25" fmla="*/ 26 h 43"/>
                  <a:gd name="T26" fmla="*/ 28 w 33"/>
                  <a:gd name="T27" fmla="*/ 0 h 43"/>
                  <a:gd name="T28" fmla="*/ 30 w 33"/>
                  <a:gd name="T29" fmla="*/ 0 h 43"/>
                  <a:gd name="T30" fmla="*/ 33 w 33"/>
                  <a:gd name="T31" fmla="*/ 0 h 43"/>
                  <a:gd name="T32" fmla="*/ 33 w 33"/>
                  <a:gd name="T3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3">
                    <a:moveTo>
                      <a:pt x="33" y="26"/>
                    </a:moveTo>
                    <a:cubicBezTo>
                      <a:pt x="33" y="31"/>
                      <a:pt x="32" y="35"/>
                      <a:pt x="29" y="38"/>
                    </a:cubicBezTo>
                    <a:cubicBezTo>
                      <a:pt x="26" y="41"/>
                      <a:pt x="22" y="43"/>
                      <a:pt x="17" y="43"/>
                    </a:cubicBezTo>
                    <a:cubicBezTo>
                      <a:pt x="11" y="43"/>
                      <a:pt x="7" y="41"/>
                      <a:pt x="5" y="39"/>
                    </a:cubicBezTo>
                    <a:cubicBezTo>
                      <a:pt x="2" y="36"/>
                      <a:pt x="0" y="32"/>
                      <a:pt x="0" y="26"/>
                    </a:cubicBezTo>
                    <a:cubicBezTo>
                      <a:pt x="0" y="0"/>
                      <a:pt x="0" y="0"/>
                      <a:pt x="0" y="0"/>
                    </a:cubicBezTo>
                    <a:cubicBezTo>
                      <a:pt x="3" y="0"/>
                      <a:pt x="3" y="0"/>
                      <a:pt x="3" y="0"/>
                    </a:cubicBezTo>
                    <a:cubicBezTo>
                      <a:pt x="6" y="0"/>
                      <a:pt x="6" y="0"/>
                      <a:pt x="6" y="0"/>
                    </a:cubicBezTo>
                    <a:cubicBezTo>
                      <a:pt x="6" y="26"/>
                      <a:pt x="6" y="26"/>
                      <a:pt x="6" y="26"/>
                    </a:cubicBezTo>
                    <a:cubicBezTo>
                      <a:pt x="6" y="30"/>
                      <a:pt x="7" y="33"/>
                      <a:pt x="9" y="35"/>
                    </a:cubicBezTo>
                    <a:cubicBezTo>
                      <a:pt x="11" y="37"/>
                      <a:pt x="13" y="38"/>
                      <a:pt x="17" y="38"/>
                    </a:cubicBezTo>
                    <a:cubicBezTo>
                      <a:pt x="20" y="38"/>
                      <a:pt x="23" y="37"/>
                      <a:pt x="25" y="35"/>
                    </a:cubicBezTo>
                    <a:cubicBezTo>
                      <a:pt x="27" y="33"/>
                      <a:pt x="28" y="30"/>
                      <a:pt x="28" y="26"/>
                    </a:cubicBezTo>
                    <a:cubicBezTo>
                      <a:pt x="28" y="0"/>
                      <a:pt x="28" y="0"/>
                      <a:pt x="28" y="0"/>
                    </a:cubicBezTo>
                    <a:cubicBezTo>
                      <a:pt x="30" y="0"/>
                      <a:pt x="30" y="0"/>
                      <a:pt x="30" y="0"/>
                    </a:cubicBezTo>
                    <a:cubicBezTo>
                      <a:pt x="33" y="0"/>
                      <a:pt x="33" y="0"/>
                      <a:pt x="33" y="0"/>
                    </a:cubicBezTo>
                    <a:lnTo>
                      <a:pt x="33" y="26"/>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5" name="Freeform 172"/>
              <p:cNvSpPr/>
              <p:nvPr/>
            </p:nvSpPr>
            <p:spPr bwMode="auto">
              <a:xfrm>
                <a:off x="8294688" y="2679700"/>
                <a:ext cx="103187" cy="133350"/>
              </a:xfrm>
              <a:custGeom>
                <a:avLst/>
                <a:gdLst>
                  <a:gd name="T0" fmla="*/ 12 w 65"/>
                  <a:gd name="T1" fmla="*/ 84 h 84"/>
                  <a:gd name="T2" fmla="*/ 6 w 65"/>
                  <a:gd name="T3" fmla="*/ 84 h 84"/>
                  <a:gd name="T4" fmla="*/ 0 w 65"/>
                  <a:gd name="T5" fmla="*/ 84 h 84"/>
                  <a:gd name="T6" fmla="*/ 0 w 65"/>
                  <a:gd name="T7" fmla="*/ 0 h 84"/>
                  <a:gd name="T8" fmla="*/ 6 w 65"/>
                  <a:gd name="T9" fmla="*/ 0 h 84"/>
                  <a:gd name="T10" fmla="*/ 14 w 65"/>
                  <a:gd name="T11" fmla="*/ 0 h 84"/>
                  <a:gd name="T12" fmla="*/ 55 w 65"/>
                  <a:gd name="T13" fmla="*/ 68 h 84"/>
                  <a:gd name="T14" fmla="*/ 55 w 65"/>
                  <a:gd name="T15" fmla="*/ 0 h 84"/>
                  <a:gd name="T16" fmla="*/ 59 w 65"/>
                  <a:gd name="T17" fmla="*/ 0 h 84"/>
                  <a:gd name="T18" fmla="*/ 65 w 65"/>
                  <a:gd name="T19" fmla="*/ 0 h 84"/>
                  <a:gd name="T20" fmla="*/ 65 w 65"/>
                  <a:gd name="T21" fmla="*/ 84 h 84"/>
                  <a:gd name="T22" fmla="*/ 59 w 65"/>
                  <a:gd name="T23" fmla="*/ 84 h 84"/>
                  <a:gd name="T24" fmla="*/ 53 w 65"/>
                  <a:gd name="T25" fmla="*/ 84 h 84"/>
                  <a:gd name="T26" fmla="*/ 12 w 65"/>
                  <a:gd name="T27" fmla="*/ 16 h 84"/>
                  <a:gd name="T28" fmla="*/ 12 w 65"/>
                  <a:gd name="T2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84">
                    <a:moveTo>
                      <a:pt x="12" y="84"/>
                    </a:moveTo>
                    <a:lnTo>
                      <a:pt x="6" y="84"/>
                    </a:lnTo>
                    <a:lnTo>
                      <a:pt x="0" y="84"/>
                    </a:lnTo>
                    <a:lnTo>
                      <a:pt x="0" y="0"/>
                    </a:lnTo>
                    <a:lnTo>
                      <a:pt x="6" y="0"/>
                    </a:lnTo>
                    <a:lnTo>
                      <a:pt x="14" y="0"/>
                    </a:lnTo>
                    <a:lnTo>
                      <a:pt x="55" y="68"/>
                    </a:lnTo>
                    <a:lnTo>
                      <a:pt x="55" y="0"/>
                    </a:lnTo>
                    <a:lnTo>
                      <a:pt x="59" y="0"/>
                    </a:lnTo>
                    <a:lnTo>
                      <a:pt x="65" y="0"/>
                    </a:lnTo>
                    <a:lnTo>
                      <a:pt x="65" y="84"/>
                    </a:lnTo>
                    <a:lnTo>
                      <a:pt x="59" y="84"/>
                    </a:lnTo>
                    <a:lnTo>
                      <a:pt x="53" y="84"/>
                    </a:lnTo>
                    <a:lnTo>
                      <a:pt x="12" y="16"/>
                    </a:lnTo>
                    <a:lnTo>
                      <a:pt x="12"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6" name="Freeform 173"/>
              <p:cNvSpPr/>
              <p:nvPr/>
            </p:nvSpPr>
            <p:spPr bwMode="auto">
              <a:xfrm>
                <a:off x="8448675" y="2679700"/>
                <a:ext cx="15875" cy="133350"/>
              </a:xfrm>
              <a:custGeom>
                <a:avLst/>
                <a:gdLst>
                  <a:gd name="T0" fmla="*/ 0 w 10"/>
                  <a:gd name="T1" fmla="*/ 0 h 84"/>
                  <a:gd name="T2" fmla="*/ 4 w 10"/>
                  <a:gd name="T3" fmla="*/ 0 h 84"/>
                  <a:gd name="T4" fmla="*/ 10 w 10"/>
                  <a:gd name="T5" fmla="*/ 0 h 84"/>
                  <a:gd name="T6" fmla="*/ 10 w 10"/>
                  <a:gd name="T7" fmla="*/ 84 h 84"/>
                  <a:gd name="T8" fmla="*/ 6 w 10"/>
                  <a:gd name="T9" fmla="*/ 84 h 84"/>
                  <a:gd name="T10" fmla="*/ 0 w 10"/>
                  <a:gd name="T11" fmla="*/ 84 h 84"/>
                  <a:gd name="T12" fmla="*/ 0 w 10"/>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0" h="84">
                    <a:moveTo>
                      <a:pt x="0" y="0"/>
                    </a:moveTo>
                    <a:lnTo>
                      <a:pt x="4" y="0"/>
                    </a:lnTo>
                    <a:lnTo>
                      <a:pt x="10" y="0"/>
                    </a:lnTo>
                    <a:lnTo>
                      <a:pt x="10"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7" name="Freeform 174"/>
              <p:cNvSpPr/>
              <p:nvPr/>
            </p:nvSpPr>
            <p:spPr bwMode="auto">
              <a:xfrm>
                <a:off x="8499475" y="2679700"/>
                <a:ext cx="117475" cy="133350"/>
              </a:xfrm>
              <a:custGeom>
                <a:avLst/>
                <a:gdLst>
                  <a:gd name="T0" fmla="*/ 0 w 74"/>
                  <a:gd name="T1" fmla="*/ 0 h 84"/>
                  <a:gd name="T2" fmla="*/ 6 w 74"/>
                  <a:gd name="T3" fmla="*/ 0 h 84"/>
                  <a:gd name="T4" fmla="*/ 14 w 74"/>
                  <a:gd name="T5" fmla="*/ 0 h 84"/>
                  <a:gd name="T6" fmla="*/ 38 w 74"/>
                  <a:gd name="T7" fmla="*/ 72 h 84"/>
                  <a:gd name="T8" fmla="*/ 38 w 74"/>
                  <a:gd name="T9" fmla="*/ 72 h 84"/>
                  <a:gd name="T10" fmla="*/ 60 w 74"/>
                  <a:gd name="T11" fmla="*/ 0 h 84"/>
                  <a:gd name="T12" fmla="*/ 68 w 74"/>
                  <a:gd name="T13" fmla="*/ 0 h 84"/>
                  <a:gd name="T14" fmla="*/ 74 w 74"/>
                  <a:gd name="T15" fmla="*/ 0 h 84"/>
                  <a:gd name="T16" fmla="*/ 44 w 74"/>
                  <a:gd name="T17" fmla="*/ 84 h 84"/>
                  <a:gd name="T18" fmla="*/ 38 w 74"/>
                  <a:gd name="T19" fmla="*/ 84 h 84"/>
                  <a:gd name="T20" fmla="*/ 32 w 74"/>
                  <a:gd name="T21" fmla="*/ 84 h 84"/>
                  <a:gd name="T22" fmla="*/ 0 w 74"/>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84">
                    <a:moveTo>
                      <a:pt x="0" y="0"/>
                    </a:moveTo>
                    <a:lnTo>
                      <a:pt x="6" y="0"/>
                    </a:lnTo>
                    <a:lnTo>
                      <a:pt x="14" y="0"/>
                    </a:lnTo>
                    <a:lnTo>
                      <a:pt x="38" y="72"/>
                    </a:lnTo>
                    <a:lnTo>
                      <a:pt x="38" y="72"/>
                    </a:lnTo>
                    <a:lnTo>
                      <a:pt x="60" y="0"/>
                    </a:lnTo>
                    <a:lnTo>
                      <a:pt x="68" y="0"/>
                    </a:lnTo>
                    <a:lnTo>
                      <a:pt x="74" y="0"/>
                    </a:lnTo>
                    <a:lnTo>
                      <a:pt x="44" y="84"/>
                    </a:lnTo>
                    <a:lnTo>
                      <a:pt x="38" y="84"/>
                    </a:lnTo>
                    <a:lnTo>
                      <a:pt x="32"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8" name="Freeform 175"/>
              <p:cNvSpPr/>
              <p:nvPr/>
            </p:nvSpPr>
            <p:spPr bwMode="auto">
              <a:xfrm>
                <a:off x="8651875" y="2679700"/>
                <a:ext cx="95250" cy="133350"/>
              </a:xfrm>
              <a:custGeom>
                <a:avLst/>
                <a:gdLst>
                  <a:gd name="T0" fmla="*/ 0 w 60"/>
                  <a:gd name="T1" fmla="*/ 84 h 84"/>
                  <a:gd name="T2" fmla="*/ 0 w 60"/>
                  <a:gd name="T3" fmla="*/ 0 h 84"/>
                  <a:gd name="T4" fmla="*/ 60 w 60"/>
                  <a:gd name="T5" fmla="*/ 0 h 84"/>
                  <a:gd name="T6" fmla="*/ 60 w 60"/>
                  <a:gd name="T7" fmla="*/ 4 h 84"/>
                  <a:gd name="T8" fmla="*/ 60 w 60"/>
                  <a:gd name="T9" fmla="*/ 10 h 84"/>
                  <a:gd name="T10" fmla="*/ 10 w 60"/>
                  <a:gd name="T11" fmla="*/ 10 h 84"/>
                  <a:gd name="T12" fmla="*/ 10 w 60"/>
                  <a:gd name="T13" fmla="*/ 36 h 84"/>
                  <a:gd name="T14" fmla="*/ 56 w 60"/>
                  <a:gd name="T15" fmla="*/ 36 h 84"/>
                  <a:gd name="T16" fmla="*/ 56 w 60"/>
                  <a:gd name="T17" fmla="*/ 40 h 84"/>
                  <a:gd name="T18" fmla="*/ 56 w 60"/>
                  <a:gd name="T19" fmla="*/ 46 h 84"/>
                  <a:gd name="T20" fmla="*/ 10 w 60"/>
                  <a:gd name="T21" fmla="*/ 46 h 84"/>
                  <a:gd name="T22" fmla="*/ 10 w 60"/>
                  <a:gd name="T23" fmla="*/ 74 h 84"/>
                  <a:gd name="T24" fmla="*/ 60 w 60"/>
                  <a:gd name="T25" fmla="*/ 74 h 84"/>
                  <a:gd name="T26" fmla="*/ 60 w 60"/>
                  <a:gd name="T27" fmla="*/ 78 h 84"/>
                  <a:gd name="T28" fmla="*/ 60 w 60"/>
                  <a:gd name="T29" fmla="*/ 84 h 84"/>
                  <a:gd name="T30" fmla="*/ 0 w 60"/>
                  <a:gd name="T3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84">
                    <a:moveTo>
                      <a:pt x="0" y="84"/>
                    </a:moveTo>
                    <a:lnTo>
                      <a:pt x="0" y="0"/>
                    </a:lnTo>
                    <a:lnTo>
                      <a:pt x="60" y="0"/>
                    </a:lnTo>
                    <a:lnTo>
                      <a:pt x="60" y="4"/>
                    </a:lnTo>
                    <a:lnTo>
                      <a:pt x="60" y="10"/>
                    </a:lnTo>
                    <a:lnTo>
                      <a:pt x="10" y="10"/>
                    </a:lnTo>
                    <a:lnTo>
                      <a:pt x="10" y="36"/>
                    </a:lnTo>
                    <a:lnTo>
                      <a:pt x="56" y="36"/>
                    </a:lnTo>
                    <a:lnTo>
                      <a:pt x="56" y="40"/>
                    </a:lnTo>
                    <a:lnTo>
                      <a:pt x="56" y="46"/>
                    </a:lnTo>
                    <a:lnTo>
                      <a:pt x="10" y="46"/>
                    </a:lnTo>
                    <a:lnTo>
                      <a:pt x="10" y="74"/>
                    </a:lnTo>
                    <a:lnTo>
                      <a:pt x="60" y="74"/>
                    </a:lnTo>
                    <a:lnTo>
                      <a:pt x="60" y="78"/>
                    </a:lnTo>
                    <a:lnTo>
                      <a:pt x="60" y="84"/>
                    </a:lnTo>
                    <a:lnTo>
                      <a:pt x="0" y="84"/>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9" name="Freeform 176"/>
              <p:cNvSpPr>
                <a:spLocks noEditPoints="1"/>
              </p:cNvSpPr>
              <p:nvPr/>
            </p:nvSpPr>
            <p:spPr bwMode="auto">
              <a:xfrm>
                <a:off x="8794750" y="2679700"/>
                <a:ext cx="111125" cy="133350"/>
              </a:xfrm>
              <a:custGeom>
                <a:avLst/>
                <a:gdLst>
                  <a:gd name="T0" fmla="*/ 0 w 35"/>
                  <a:gd name="T1" fmla="*/ 0 h 42"/>
                  <a:gd name="T2" fmla="*/ 3 w 35"/>
                  <a:gd name="T3" fmla="*/ 0 h 42"/>
                  <a:gd name="T4" fmla="*/ 20 w 35"/>
                  <a:gd name="T5" fmla="*/ 0 h 42"/>
                  <a:gd name="T6" fmla="*/ 30 w 35"/>
                  <a:gd name="T7" fmla="*/ 3 h 42"/>
                  <a:gd name="T8" fmla="*/ 33 w 35"/>
                  <a:gd name="T9" fmla="*/ 11 h 42"/>
                  <a:gd name="T10" fmla="*/ 30 w 35"/>
                  <a:gd name="T11" fmla="*/ 20 h 42"/>
                  <a:gd name="T12" fmla="*/ 28 w 35"/>
                  <a:gd name="T13" fmla="*/ 21 h 42"/>
                  <a:gd name="T14" fmla="*/ 29 w 35"/>
                  <a:gd name="T15" fmla="*/ 22 h 42"/>
                  <a:gd name="T16" fmla="*/ 33 w 35"/>
                  <a:gd name="T17" fmla="*/ 29 h 42"/>
                  <a:gd name="T18" fmla="*/ 33 w 35"/>
                  <a:gd name="T19" fmla="*/ 37 h 42"/>
                  <a:gd name="T20" fmla="*/ 33 w 35"/>
                  <a:gd name="T21" fmla="*/ 39 h 42"/>
                  <a:gd name="T22" fmla="*/ 35 w 35"/>
                  <a:gd name="T23" fmla="*/ 41 h 42"/>
                  <a:gd name="T24" fmla="*/ 35 w 35"/>
                  <a:gd name="T25" fmla="*/ 42 h 42"/>
                  <a:gd name="T26" fmla="*/ 28 w 35"/>
                  <a:gd name="T27" fmla="*/ 42 h 42"/>
                  <a:gd name="T28" fmla="*/ 28 w 35"/>
                  <a:gd name="T29" fmla="*/ 39 h 42"/>
                  <a:gd name="T30" fmla="*/ 27 w 35"/>
                  <a:gd name="T31" fmla="*/ 34 h 42"/>
                  <a:gd name="T32" fmla="*/ 27 w 35"/>
                  <a:gd name="T33" fmla="*/ 31 h 42"/>
                  <a:gd name="T34" fmla="*/ 25 w 35"/>
                  <a:gd name="T35" fmla="*/ 25 h 42"/>
                  <a:gd name="T36" fmla="*/ 19 w 35"/>
                  <a:gd name="T37" fmla="*/ 24 h 42"/>
                  <a:gd name="T38" fmla="*/ 6 w 35"/>
                  <a:gd name="T39" fmla="*/ 24 h 42"/>
                  <a:gd name="T40" fmla="*/ 6 w 35"/>
                  <a:gd name="T41" fmla="*/ 42 h 42"/>
                  <a:gd name="T42" fmla="*/ 3 w 35"/>
                  <a:gd name="T43" fmla="*/ 42 h 42"/>
                  <a:gd name="T44" fmla="*/ 0 w 35"/>
                  <a:gd name="T45" fmla="*/ 42 h 42"/>
                  <a:gd name="T46" fmla="*/ 0 w 35"/>
                  <a:gd name="T47" fmla="*/ 0 h 42"/>
                  <a:gd name="T48" fmla="*/ 6 w 35"/>
                  <a:gd name="T49" fmla="*/ 19 h 42"/>
                  <a:gd name="T50" fmla="*/ 20 w 35"/>
                  <a:gd name="T51" fmla="*/ 19 h 42"/>
                  <a:gd name="T52" fmla="*/ 26 w 35"/>
                  <a:gd name="T53" fmla="*/ 17 h 42"/>
                  <a:gd name="T54" fmla="*/ 27 w 35"/>
                  <a:gd name="T55" fmla="*/ 12 h 42"/>
                  <a:gd name="T56" fmla="*/ 26 w 35"/>
                  <a:gd name="T57" fmla="*/ 6 h 42"/>
                  <a:gd name="T58" fmla="*/ 19 w 35"/>
                  <a:gd name="T59" fmla="*/ 5 h 42"/>
                  <a:gd name="T60" fmla="*/ 6 w 35"/>
                  <a:gd name="T61" fmla="*/ 5 h 42"/>
                  <a:gd name="T62" fmla="*/ 6 w 35"/>
                  <a:gd name="T63"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42">
                    <a:moveTo>
                      <a:pt x="0" y="0"/>
                    </a:moveTo>
                    <a:cubicBezTo>
                      <a:pt x="3" y="0"/>
                      <a:pt x="3" y="0"/>
                      <a:pt x="3" y="0"/>
                    </a:cubicBezTo>
                    <a:cubicBezTo>
                      <a:pt x="20" y="0"/>
                      <a:pt x="20" y="0"/>
                      <a:pt x="20" y="0"/>
                    </a:cubicBezTo>
                    <a:cubicBezTo>
                      <a:pt x="24" y="0"/>
                      <a:pt x="28" y="1"/>
                      <a:pt x="30" y="3"/>
                    </a:cubicBezTo>
                    <a:cubicBezTo>
                      <a:pt x="32" y="5"/>
                      <a:pt x="33" y="8"/>
                      <a:pt x="33" y="11"/>
                    </a:cubicBezTo>
                    <a:cubicBezTo>
                      <a:pt x="33" y="15"/>
                      <a:pt x="32" y="18"/>
                      <a:pt x="30" y="20"/>
                    </a:cubicBezTo>
                    <a:cubicBezTo>
                      <a:pt x="29" y="20"/>
                      <a:pt x="28" y="21"/>
                      <a:pt x="28" y="21"/>
                    </a:cubicBezTo>
                    <a:cubicBezTo>
                      <a:pt x="29" y="22"/>
                      <a:pt x="29" y="22"/>
                      <a:pt x="29" y="22"/>
                    </a:cubicBezTo>
                    <a:cubicBezTo>
                      <a:pt x="31" y="23"/>
                      <a:pt x="33" y="26"/>
                      <a:pt x="33" y="29"/>
                    </a:cubicBezTo>
                    <a:cubicBezTo>
                      <a:pt x="33" y="37"/>
                      <a:pt x="33" y="37"/>
                      <a:pt x="33" y="37"/>
                    </a:cubicBezTo>
                    <a:cubicBezTo>
                      <a:pt x="33" y="38"/>
                      <a:pt x="33" y="39"/>
                      <a:pt x="33" y="39"/>
                    </a:cubicBezTo>
                    <a:cubicBezTo>
                      <a:pt x="34" y="40"/>
                      <a:pt x="34" y="40"/>
                      <a:pt x="35" y="41"/>
                    </a:cubicBezTo>
                    <a:cubicBezTo>
                      <a:pt x="35" y="42"/>
                      <a:pt x="35" y="42"/>
                      <a:pt x="35" y="42"/>
                    </a:cubicBezTo>
                    <a:cubicBezTo>
                      <a:pt x="28" y="42"/>
                      <a:pt x="28" y="42"/>
                      <a:pt x="28" y="42"/>
                    </a:cubicBezTo>
                    <a:cubicBezTo>
                      <a:pt x="28" y="41"/>
                      <a:pt x="28" y="40"/>
                      <a:pt x="28" y="39"/>
                    </a:cubicBezTo>
                    <a:cubicBezTo>
                      <a:pt x="27" y="37"/>
                      <a:pt x="27" y="36"/>
                      <a:pt x="27" y="34"/>
                    </a:cubicBezTo>
                    <a:cubicBezTo>
                      <a:pt x="27" y="31"/>
                      <a:pt x="27" y="31"/>
                      <a:pt x="27" y="31"/>
                    </a:cubicBezTo>
                    <a:cubicBezTo>
                      <a:pt x="27" y="28"/>
                      <a:pt x="26" y="26"/>
                      <a:pt x="25" y="25"/>
                    </a:cubicBezTo>
                    <a:cubicBezTo>
                      <a:pt x="24" y="24"/>
                      <a:pt x="22" y="24"/>
                      <a:pt x="19" y="24"/>
                    </a:cubicBezTo>
                    <a:cubicBezTo>
                      <a:pt x="6" y="24"/>
                      <a:pt x="6" y="24"/>
                      <a:pt x="6" y="24"/>
                    </a:cubicBezTo>
                    <a:cubicBezTo>
                      <a:pt x="6" y="42"/>
                      <a:pt x="6" y="42"/>
                      <a:pt x="6" y="42"/>
                    </a:cubicBezTo>
                    <a:cubicBezTo>
                      <a:pt x="3" y="42"/>
                      <a:pt x="3" y="42"/>
                      <a:pt x="3" y="42"/>
                    </a:cubicBezTo>
                    <a:cubicBezTo>
                      <a:pt x="0" y="42"/>
                      <a:pt x="0" y="42"/>
                      <a:pt x="0" y="42"/>
                    </a:cubicBezTo>
                    <a:lnTo>
                      <a:pt x="0" y="0"/>
                    </a:lnTo>
                    <a:close/>
                    <a:moveTo>
                      <a:pt x="6" y="19"/>
                    </a:moveTo>
                    <a:cubicBezTo>
                      <a:pt x="20" y="19"/>
                      <a:pt x="20" y="19"/>
                      <a:pt x="20" y="19"/>
                    </a:cubicBezTo>
                    <a:cubicBezTo>
                      <a:pt x="23" y="19"/>
                      <a:pt x="24" y="18"/>
                      <a:pt x="26" y="17"/>
                    </a:cubicBezTo>
                    <a:cubicBezTo>
                      <a:pt x="27" y="16"/>
                      <a:pt x="27" y="14"/>
                      <a:pt x="27" y="12"/>
                    </a:cubicBezTo>
                    <a:cubicBezTo>
                      <a:pt x="27" y="9"/>
                      <a:pt x="27" y="7"/>
                      <a:pt x="26" y="6"/>
                    </a:cubicBezTo>
                    <a:cubicBezTo>
                      <a:pt x="24" y="5"/>
                      <a:pt x="22" y="5"/>
                      <a:pt x="19" y="5"/>
                    </a:cubicBezTo>
                    <a:cubicBezTo>
                      <a:pt x="6" y="5"/>
                      <a:pt x="6" y="5"/>
                      <a:pt x="6" y="5"/>
                    </a:cubicBezTo>
                    <a:lnTo>
                      <a:pt x="6" y="19"/>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0" name="Freeform 177"/>
              <p:cNvSpPr/>
              <p:nvPr/>
            </p:nvSpPr>
            <p:spPr bwMode="auto">
              <a:xfrm>
                <a:off x="8942388" y="2676525"/>
                <a:ext cx="104775" cy="139700"/>
              </a:xfrm>
              <a:custGeom>
                <a:avLst/>
                <a:gdLst>
                  <a:gd name="T0" fmla="*/ 27 w 33"/>
                  <a:gd name="T1" fmla="*/ 13 h 44"/>
                  <a:gd name="T2" fmla="*/ 24 w 33"/>
                  <a:gd name="T3" fmla="*/ 7 h 44"/>
                  <a:gd name="T4" fmla="*/ 16 w 33"/>
                  <a:gd name="T5" fmla="*/ 5 h 44"/>
                  <a:gd name="T6" fmla="*/ 9 w 33"/>
                  <a:gd name="T7" fmla="*/ 7 h 44"/>
                  <a:gd name="T8" fmla="*/ 7 w 33"/>
                  <a:gd name="T9" fmla="*/ 12 h 44"/>
                  <a:gd name="T10" fmla="*/ 8 w 33"/>
                  <a:gd name="T11" fmla="*/ 16 h 44"/>
                  <a:gd name="T12" fmla="*/ 15 w 33"/>
                  <a:gd name="T13" fmla="*/ 18 h 44"/>
                  <a:gd name="T14" fmla="*/ 22 w 33"/>
                  <a:gd name="T15" fmla="*/ 20 h 44"/>
                  <a:gd name="T16" fmla="*/ 31 w 33"/>
                  <a:gd name="T17" fmla="*/ 24 h 44"/>
                  <a:gd name="T18" fmla="*/ 33 w 33"/>
                  <a:gd name="T19" fmla="*/ 31 h 44"/>
                  <a:gd name="T20" fmla="*/ 29 w 33"/>
                  <a:gd name="T21" fmla="*/ 40 h 44"/>
                  <a:gd name="T22" fmla="*/ 17 w 33"/>
                  <a:gd name="T23" fmla="*/ 44 h 44"/>
                  <a:gd name="T24" fmla="*/ 4 w 33"/>
                  <a:gd name="T25" fmla="*/ 40 h 44"/>
                  <a:gd name="T26" fmla="*/ 0 w 33"/>
                  <a:gd name="T27" fmla="*/ 30 h 44"/>
                  <a:gd name="T28" fmla="*/ 0 w 33"/>
                  <a:gd name="T29" fmla="*/ 29 h 44"/>
                  <a:gd name="T30" fmla="*/ 5 w 33"/>
                  <a:gd name="T31" fmla="*/ 29 h 44"/>
                  <a:gd name="T32" fmla="*/ 8 w 33"/>
                  <a:gd name="T33" fmla="*/ 36 h 44"/>
                  <a:gd name="T34" fmla="*/ 17 w 33"/>
                  <a:gd name="T35" fmla="*/ 39 h 44"/>
                  <a:gd name="T36" fmla="*/ 25 w 33"/>
                  <a:gd name="T37" fmla="*/ 37 h 44"/>
                  <a:gd name="T38" fmla="*/ 28 w 33"/>
                  <a:gd name="T39" fmla="*/ 32 h 44"/>
                  <a:gd name="T40" fmla="*/ 26 w 33"/>
                  <a:gd name="T41" fmla="*/ 27 h 44"/>
                  <a:gd name="T42" fmla="*/ 19 w 33"/>
                  <a:gd name="T43" fmla="*/ 25 h 44"/>
                  <a:gd name="T44" fmla="*/ 12 w 33"/>
                  <a:gd name="T45" fmla="*/ 23 h 44"/>
                  <a:gd name="T46" fmla="*/ 4 w 33"/>
                  <a:gd name="T47" fmla="*/ 19 h 44"/>
                  <a:gd name="T48" fmla="*/ 1 w 33"/>
                  <a:gd name="T49" fmla="*/ 13 h 44"/>
                  <a:gd name="T50" fmla="*/ 5 w 33"/>
                  <a:gd name="T51" fmla="*/ 3 h 44"/>
                  <a:gd name="T52" fmla="*/ 16 w 33"/>
                  <a:gd name="T53" fmla="*/ 0 h 44"/>
                  <a:gd name="T54" fmla="*/ 28 w 33"/>
                  <a:gd name="T55" fmla="*/ 3 h 44"/>
                  <a:gd name="T56" fmla="*/ 32 w 33"/>
                  <a:gd name="T57" fmla="*/ 13 h 44"/>
                  <a:gd name="T58" fmla="*/ 27 w 33"/>
                  <a:gd name="T5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4">
                    <a:moveTo>
                      <a:pt x="27" y="13"/>
                    </a:moveTo>
                    <a:cubicBezTo>
                      <a:pt x="27" y="10"/>
                      <a:pt x="26" y="8"/>
                      <a:pt x="24" y="7"/>
                    </a:cubicBezTo>
                    <a:cubicBezTo>
                      <a:pt x="22" y="6"/>
                      <a:pt x="20" y="5"/>
                      <a:pt x="16" y="5"/>
                    </a:cubicBezTo>
                    <a:cubicBezTo>
                      <a:pt x="13" y="5"/>
                      <a:pt x="11" y="5"/>
                      <a:pt x="9" y="7"/>
                    </a:cubicBezTo>
                    <a:cubicBezTo>
                      <a:pt x="8" y="8"/>
                      <a:pt x="7" y="10"/>
                      <a:pt x="7" y="12"/>
                    </a:cubicBezTo>
                    <a:cubicBezTo>
                      <a:pt x="7" y="14"/>
                      <a:pt x="7" y="15"/>
                      <a:pt x="8" y="16"/>
                    </a:cubicBezTo>
                    <a:cubicBezTo>
                      <a:pt x="10" y="16"/>
                      <a:pt x="12" y="17"/>
                      <a:pt x="15" y="18"/>
                    </a:cubicBezTo>
                    <a:cubicBezTo>
                      <a:pt x="22" y="20"/>
                      <a:pt x="22" y="20"/>
                      <a:pt x="22" y="20"/>
                    </a:cubicBezTo>
                    <a:cubicBezTo>
                      <a:pt x="26" y="21"/>
                      <a:pt x="29" y="22"/>
                      <a:pt x="31" y="24"/>
                    </a:cubicBezTo>
                    <a:cubicBezTo>
                      <a:pt x="32" y="26"/>
                      <a:pt x="33" y="28"/>
                      <a:pt x="33" y="31"/>
                    </a:cubicBezTo>
                    <a:cubicBezTo>
                      <a:pt x="33" y="35"/>
                      <a:pt x="32" y="38"/>
                      <a:pt x="29" y="40"/>
                    </a:cubicBezTo>
                    <a:cubicBezTo>
                      <a:pt x="26" y="43"/>
                      <a:pt x="22" y="44"/>
                      <a:pt x="17" y="44"/>
                    </a:cubicBezTo>
                    <a:cubicBezTo>
                      <a:pt x="12" y="44"/>
                      <a:pt x="7" y="42"/>
                      <a:pt x="4" y="40"/>
                    </a:cubicBezTo>
                    <a:cubicBezTo>
                      <a:pt x="1" y="37"/>
                      <a:pt x="0" y="34"/>
                      <a:pt x="0" y="30"/>
                    </a:cubicBezTo>
                    <a:cubicBezTo>
                      <a:pt x="0" y="29"/>
                      <a:pt x="0" y="29"/>
                      <a:pt x="0" y="29"/>
                    </a:cubicBezTo>
                    <a:cubicBezTo>
                      <a:pt x="5" y="29"/>
                      <a:pt x="5" y="29"/>
                      <a:pt x="5" y="29"/>
                    </a:cubicBezTo>
                    <a:cubicBezTo>
                      <a:pt x="5" y="32"/>
                      <a:pt x="6" y="35"/>
                      <a:pt x="8" y="36"/>
                    </a:cubicBezTo>
                    <a:cubicBezTo>
                      <a:pt x="11" y="38"/>
                      <a:pt x="13" y="39"/>
                      <a:pt x="17" y="39"/>
                    </a:cubicBezTo>
                    <a:cubicBezTo>
                      <a:pt x="21" y="39"/>
                      <a:pt x="23" y="38"/>
                      <a:pt x="25" y="37"/>
                    </a:cubicBezTo>
                    <a:cubicBezTo>
                      <a:pt x="27" y="36"/>
                      <a:pt x="28" y="34"/>
                      <a:pt x="28" y="32"/>
                    </a:cubicBezTo>
                    <a:cubicBezTo>
                      <a:pt x="28" y="30"/>
                      <a:pt x="27" y="28"/>
                      <a:pt x="26" y="27"/>
                    </a:cubicBezTo>
                    <a:cubicBezTo>
                      <a:pt x="25" y="26"/>
                      <a:pt x="22" y="25"/>
                      <a:pt x="19" y="25"/>
                    </a:cubicBezTo>
                    <a:cubicBezTo>
                      <a:pt x="12" y="23"/>
                      <a:pt x="12" y="23"/>
                      <a:pt x="12" y="23"/>
                    </a:cubicBezTo>
                    <a:cubicBezTo>
                      <a:pt x="8" y="22"/>
                      <a:pt x="5" y="21"/>
                      <a:pt x="4" y="19"/>
                    </a:cubicBezTo>
                    <a:cubicBezTo>
                      <a:pt x="2" y="18"/>
                      <a:pt x="1" y="16"/>
                      <a:pt x="1" y="13"/>
                    </a:cubicBezTo>
                    <a:cubicBezTo>
                      <a:pt x="1" y="9"/>
                      <a:pt x="3" y="6"/>
                      <a:pt x="5" y="3"/>
                    </a:cubicBezTo>
                    <a:cubicBezTo>
                      <a:pt x="8" y="1"/>
                      <a:pt x="12" y="0"/>
                      <a:pt x="16" y="0"/>
                    </a:cubicBezTo>
                    <a:cubicBezTo>
                      <a:pt x="21" y="0"/>
                      <a:pt x="25" y="1"/>
                      <a:pt x="28" y="3"/>
                    </a:cubicBezTo>
                    <a:cubicBezTo>
                      <a:pt x="30" y="6"/>
                      <a:pt x="32" y="9"/>
                      <a:pt x="32" y="13"/>
                    </a:cubicBezTo>
                    <a:lnTo>
                      <a:pt x="27" y="13"/>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1" name="Freeform 178"/>
              <p:cNvSpPr/>
              <p:nvPr/>
            </p:nvSpPr>
            <p:spPr bwMode="auto">
              <a:xfrm>
                <a:off x="9091613" y="2679700"/>
                <a:ext cx="19050" cy="133350"/>
              </a:xfrm>
              <a:custGeom>
                <a:avLst/>
                <a:gdLst>
                  <a:gd name="T0" fmla="*/ 0 w 12"/>
                  <a:gd name="T1" fmla="*/ 0 h 84"/>
                  <a:gd name="T2" fmla="*/ 6 w 12"/>
                  <a:gd name="T3" fmla="*/ 0 h 84"/>
                  <a:gd name="T4" fmla="*/ 12 w 12"/>
                  <a:gd name="T5" fmla="*/ 0 h 84"/>
                  <a:gd name="T6" fmla="*/ 12 w 12"/>
                  <a:gd name="T7" fmla="*/ 84 h 84"/>
                  <a:gd name="T8" fmla="*/ 6 w 12"/>
                  <a:gd name="T9" fmla="*/ 84 h 84"/>
                  <a:gd name="T10" fmla="*/ 0 w 12"/>
                  <a:gd name="T11" fmla="*/ 84 h 84"/>
                  <a:gd name="T12" fmla="*/ 0 w 12"/>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2" h="84">
                    <a:moveTo>
                      <a:pt x="0" y="0"/>
                    </a:moveTo>
                    <a:lnTo>
                      <a:pt x="6" y="0"/>
                    </a:lnTo>
                    <a:lnTo>
                      <a:pt x="12" y="0"/>
                    </a:lnTo>
                    <a:lnTo>
                      <a:pt x="12" y="84"/>
                    </a:lnTo>
                    <a:lnTo>
                      <a:pt x="6" y="84"/>
                    </a:lnTo>
                    <a:lnTo>
                      <a:pt x="0" y="84"/>
                    </a:lnTo>
                    <a:lnTo>
                      <a:pt x="0" y="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Freeform 179"/>
              <p:cNvSpPr/>
              <p:nvPr/>
            </p:nvSpPr>
            <p:spPr bwMode="auto">
              <a:xfrm>
                <a:off x="9145588" y="2679700"/>
                <a:ext cx="107950" cy="133350"/>
              </a:xfrm>
              <a:custGeom>
                <a:avLst/>
                <a:gdLst>
                  <a:gd name="T0" fmla="*/ 30 w 68"/>
                  <a:gd name="T1" fmla="*/ 10 h 84"/>
                  <a:gd name="T2" fmla="*/ 0 w 68"/>
                  <a:gd name="T3" fmla="*/ 10 h 84"/>
                  <a:gd name="T4" fmla="*/ 0 w 68"/>
                  <a:gd name="T5" fmla="*/ 4 h 84"/>
                  <a:gd name="T6" fmla="*/ 0 w 68"/>
                  <a:gd name="T7" fmla="*/ 0 h 84"/>
                  <a:gd name="T8" fmla="*/ 68 w 68"/>
                  <a:gd name="T9" fmla="*/ 0 h 84"/>
                  <a:gd name="T10" fmla="*/ 68 w 68"/>
                  <a:gd name="T11" fmla="*/ 4 h 84"/>
                  <a:gd name="T12" fmla="*/ 68 w 68"/>
                  <a:gd name="T13" fmla="*/ 10 h 84"/>
                  <a:gd name="T14" fmla="*/ 40 w 68"/>
                  <a:gd name="T15" fmla="*/ 10 h 84"/>
                  <a:gd name="T16" fmla="*/ 40 w 68"/>
                  <a:gd name="T17" fmla="*/ 84 h 84"/>
                  <a:gd name="T18" fmla="*/ 34 w 68"/>
                  <a:gd name="T19" fmla="*/ 84 h 84"/>
                  <a:gd name="T20" fmla="*/ 30 w 68"/>
                  <a:gd name="T21" fmla="*/ 84 h 84"/>
                  <a:gd name="T22" fmla="*/ 30 w 68"/>
                  <a:gd name="T23"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84">
                    <a:moveTo>
                      <a:pt x="30" y="10"/>
                    </a:moveTo>
                    <a:lnTo>
                      <a:pt x="0" y="10"/>
                    </a:lnTo>
                    <a:lnTo>
                      <a:pt x="0" y="4"/>
                    </a:lnTo>
                    <a:lnTo>
                      <a:pt x="0" y="0"/>
                    </a:lnTo>
                    <a:lnTo>
                      <a:pt x="68" y="0"/>
                    </a:lnTo>
                    <a:lnTo>
                      <a:pt x="68" y="4"/>
                    </a:lnTo>
                    <a:lnTo>
                      <a:pt x="68" y="10"/>
                    </a:lnTo>
                    <a:lnTo>
                      <a:pt x="40" y="10"/>
                    </a:lnTo>
                    <a:lnTo>
                      <a:pt x="40" y="84"/>
                    </a:lnTo>
                    <a:lnTo>
                      <a:pt x="34" y="84"/>
                    </a:lnTo>
                    <a:lnTo>
                      <a:pt x="30" y="84"/>
                    </a:lnTo>
                    <a:lnTo>
                      <a:pt x="30" y="1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Freeform 180"/>
              <p:cNvSpPr/>
              <p:nvPr/>
            </p:nvSpPr>
            <p:spPr bwMode="auto">
              <a:xfrm>
                <a:off x="9285288" y="2679700"/>
                <a:ext cx="117475" cy="133350"/>
              </a:xfrm>
              <a:custGeom>
                <a:avLst/>
                <a:gdLst>
                  <a:gd name="T0" fmla="*/ 32 w 74"/>
                  <a:gd name="T1" fmla="*/ 50 h 84"/>
                  <a:gd name="T2" fmla="*/ 0 w 74"/>
                  <a:gd name="T3" fmla="*/ 0 h 84"/>
                  <a:gd name="T4" fmla="*/ 6 w 74"/>
                  <a:gd name="T5" fmla="*/ 0 h 84"/>
                  <a:gd name="T6" fmla="*/ 14 w 74"/>
                  <a:gd name="T7" fmla="*/ 0 h 84"/>
                  <a:gd name="T8" fmla="*/ 38 w 74"/>
                  <a:gd name="T9" fmla="*/ 40 h 84"/>
                  <a:gd name="T10" fmla="*/ 38 w 74"/>
                  <a:gd name="T11" fmla="*/ 40 h 84"/>
                  <a:gd name="T12" fmla="*/ 62 w 74"/>
                  <a:gd name="T13" fmla="*/ 0 h 84"/>
                  <a:gd name="T14" fmla="*/ 68 w 74"/>
                  <a:gd name="T15" fmla="*/ 0 h 84"/>
                  <a:gd name="T16" fmla="*/ 74 w 74"/>
                  <a:gd name="T17" fmla="*/ 0 h 84"/>
                  <a:gd name="T18" fmla="*/ 42 w 74"/>
                  <a:gd name="T19" fmla="*/ 50 h 84"/>
                  <a:gd name="T20" fmla="*/ 42 w 74"/>
                  <a:gd name="T21" fmla="*/ 84 h 84"/>
                  <a:gd name="T22" fmla="*/ 38 w 74"/>
                  <a:gd name="T23" fmla="*/ 84 h 84"/>
                  <a:gd name="T24" fmla="*/ 32 w 74"/>
                  <a:gd name="T25" fmla="*/ 84 h 84"/>
                  <a:gd name="T26" fmla="*/ 32 w 74"/>
                  <a:gd name="T27"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84">
                    <a:moveTo>
                      <a:pt x="32" y="50"/>
                    </a:moveTo>
                    <a:lnTo>
                      <a:pt x="0" y="0"/>
                    </a:lnTo>
                    <a:lnTo>
                      <a:pt x="6" y="0"/>
                    </a:lnTo>
                    <a:lnTo>
                      <a:pt x="14" y="0"/>
                    </a:lnTo>
                    <a:lnTo>
                      <a:pt x="38" y="40"/>
                    </a:lnTo>
                    <a:lnTo>
                      <a:pt x="38" y="40"/>
                    </a:lnTo>
                    <a:lnTo>
                      <a:pt x="62" y="0"/>
                    </a:lnTo>
                    <a:lnTo>
                      <a:pt x="68" y="0"/>
                    </a:lnTo>
                    <a:lnTo>
                      <a:pt x="74" y="0"/>
                    </a:lnTo>
                    <a:lnTo>
                      <a:pt x="42" y="50"/>
                    </a:lnTo>
                    <a:lnTo>
                      <a:pt x="42" y="84"/>
                    </a:lnTo>
                    <a:lnTo>
                      <a:pt x="38" y="84"/>
                    </a:lnTo>
                    <a:lnTo>
                      <a:pt x="32" y="84"/>
                    </a:lnTo>
                    <a:lnTo>
                      <a:pt x="32" y="50"/>
                    </a:lnTo>
                    <a:close/>
                  </a:path>
                </a:pathLst>
              </a:custGeom>
              <a:solidFill>
                <a:srgbClr val="003F8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transition spd="slow" advTm="10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3002852" cy="461665"/>
            <a:chOff x="394290" y="308067"/>
            <a:chExt cx="300285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2254143" cy="461665"/>
            </a:xfrm>
            <a:prstGeom prst="rect">
              <a:avLst/>
            </a:prstGeom>
            <a:noFill/>
          </p:spPr>
          <p:txBody>
            <a:bodyPr wrap="none" rtlCol="0">
              <a:spAutoFit/>
            </a:bodyPr>
            <a:lstStyle/>
            <a:p>
              <a:r>
                <a:rPr lang="en-US" altLang="zh-CN" sz="2400" b="1" dirty="0">
                  <a:solidFill>
                    <a:srgbClr val="1E783A"/>
                  </a:solidFill>
                </a:rPr>
                <a:t>1-3 </a:t>
              </a:r>
              <a:r>
                <a:rPr lang="zh-CN" altLang="en-US" sz="2400" b="1" dirty="0">
                  <a:solidFill>
                    <a:srgbClr val="1E783A"/>
                  </a:solidFill>
                </a:rPr>
                <a:t>新型城镇化</a:t>
              </a:r>
              <a:endParaRPr lang="zh-CN" altLang="en-US" sz="2400" b="1" dirty="0">
                <a:solidFill>
                  <a:srgbClr val="1E783A"/>
                </a:solidFill>
              </a:endParaRPr>
            </a:p>
          </p:txBody>
        </p:sp>
      </p:grpSp>
      <p:grpSp>
        <p:nvGrpSpPr>
          <p:cNvPr id="27" name="组合 26"/>
          <p:cNvGrpSpPr/>
          <p:nvPr/>
        </p:nvGrpSpPr>
        <p:grpSpPr>
          <a:xfrm>
            <a:off x="942974" y="1428718"/>
            <a:ext cx="9359309" cy="1846379"/>
            <a:chOff x="1520049" y="1478793"/>
            <a:chExt cx="9359309" cy="1846379"/>
          </a:xfrm>
        </p:grpSpPr>
        <p:sp>
          <p:nvSpPr>
            <p:cNvPr id="2" name="Rounded Rectangle 37"/>
            <p:cNvSpPr/>
            <p:nvPr/>
          </p:nvSpPr>
          <p:spPr>
            <a:xfrm>
              <a:off x="2286352" y="2925291"/>
              <a:ext cx="2264101"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20</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世纪</a:t>
              </a:r>
              <a:r>
                <a:rPr kumimoji="0" lang="en-US" altLang="zh-CN"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80</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年代开端</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Freeform 1"/>
            <p:cNvSpPr>
              <a:spLocks noChangeArrowheads="1"/>
            </p:cNvSpPr>
            <p:nvPr/>
          </p:nvSpPr>
          <p:spPr bwMode="auto">
            <a:xfrm>
              <a:off x="1520049" y="1478793"/>
              <a:ext cx="3796709" cy="12771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Lato Light"/>
                  <a:ea typeface="+mn-ea"/>
                  <a:cs typeface="+mn-cs"/>
                </a:rPr>
                <a:t>        早期城镇化</a:t>
              </a:r>
              <a:endParaRPr kumimoji="0" lang="en-US" sz="2800" b="0" i="0" u="none" strike="noStrike" kern="0" cap="none" spc="0" normalizeH="0" baseline="0" noProof="0" dirty="0">
                <a:ln>
                  <a:noFill/>
                </a:ln>
                <a:solidFill>
                  <a:schemeClr val="bg1"/>
                </a:solidFill>
                <a:effectLst/>
                <a:uLnTx/>
                <a:uFillTx/>
                <a:latin typeface="Lato Light"/>
                <a:ea typeface="+mn-ea"/>
                <a:cs typeface="+mn-cs"/>
              </a:endParaRPr>
            </a:p>
          </p:txBody>
        </p:sp>
        <p:sp>
          <p:nvSpPr>
            <p:cNvPr id="10" name="箭头: 下弧形 9"/>
            <p:cNvSpPr/>
            <p:nvPr/>
          </p:nvSpPr>
          <p:spPr>
            <a:xfrm>
              <a:off x="4867275" y="2586508"/>
              <a:ext cx="2536826" cy="338783"/>
            </a:xfrm>
            <a:prstGeom prst="curvedUp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Freeform 1"/>
            <p:cNvSpPr>
              <a:spLocks noChangeArrowheads="1"/>
            </p:cNvSpPr>
            <p:nvPr/>
          </p:nvSpPr>
          <p:spPr bwMode="auto">
            <a:xfrm>
              <a:off x="7082649" y="1478793"/>
              <a:ext cx="3796709" cy="12771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Lato Light"/>
                  <a:ea typeface="+mn-ea"/>
                  <a:cs typeface="+mn-cs"/>
                </a:rPr>
                <a:t>        新型城镇化</a:t>
              </a:r>
              <a:endParaRPr kumimoji="0" lang="en-US" sz="2800" b="0" i="0" u="none" strike="noStrike" kern="0" cap="none" spc="0" normalizeH="0" baseline="0" noProof="0" dirty="0">
                <a:ln>
                  <a:noFill/>
                </a:ln>
                <a:solidFill>
                  <a:schemeClr val="bg1"/>
                </a:solidFill>
                <a:effectLst/>
                <a:uLnTx/>
                <a:uFillTx/>
                <a:latin typeface="Lato Light"/>
                <a:ea typeface="+mn-ea"/>
                <a:cs typeface="+mn-cs"/>
              </a:endParaRPr>
            </a:p>
          </p:txBody>
        </p:sp>
        <p:sp>
          <p:nvSpPr>
            <p:cNvPr id="20" name="Rounded Rectangle 37"/>
            <p:cNvSpPr/>
            <p:nvPr/>
          </p:nvSpPr>
          <p:spPr>
            <a:xfrm>
              <a:off x="8005017" y="2904182"/>
              <a:ext cx="2264101"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微软雅黑" panose="020B0503020204020204" charset="-122"/>
                  <a:ea typeface="微软雅黑" panose="020B0503020204020204" charset="-122"/>
                </a:rPr>
                <a:t>党的十八大提出</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文本框 23"/>
            <p:cNvSpPr txBox="1"/>
            <p:nvPr/>
          </p:nvSpPr>
          <p:spPr>
            <a:xfrm>
              <a:off x="5835402" y="2534850"/>
              <a:ext cx="646331" cy="369332"/>
            </a:xfrm>
            <a:prstGeom prst="rect">
              <a:avLst/>
            </a:prstGeom>
            <a:noFill/>
          </p:spPr>
          <p:txBody>
            <a:bodyPr wrap="none" rtlCol="0">
              <a:spAutoFit/>
            </a:bodyPr>
            <a:lstStyle/>
            <a:p>
              <a:r>
                <a:rPr lang="zh-CN" altLang="en-US" dirty="0"/>
                <a:t>扬弃</a:t>
              </a:r>
              <a:endParaRPr lang="zh-CN" altLang="en-US" dirty="0"/>
            </a:p>
          </p:txBody>
        </p:sp>
        <p:sp>
          <p:nvSpPr>
            <p:cNvPr id="25" name="文本框 24"/>
            <p:cNvSpPr txBox="1"/>
            <p:nvPr/>
          </p:nvSpPr>
          <p:spPr>
            <a:xfrm>
              <a:off x="5835402" y="2955840"/>
              <a:ext cx="646331" cy="369332"/>
            </a:xfrm>
            <a:prstGeom prst="rect">
              <a:avLst/>
            </a:prstGeom>
            <a:noFill/>
          </p:spPr>
          <p:txBody>
            <a:bodyPr wrap="none" rtlCol="0">
              <a:spAutoFit/>
            </a:bodyPr>
            <a:lstStyle/>
            <a:p>
              <a:r>
                <a:rPr lang="zh-CN" altLang="en-US" dirty="0"/>
                <a:t>升华</a:t>
              </a:r>
              <a:endParaRPr lang="zh-CN" altLang="en-US" dirty="0"/>
            </a:p>
          </p:txBody>
        </p:sp>
      </p:grpSp>
      <p:grpSp>
        <p:nvGrpSpPr>
          <p:cNvPr id="78" name="组合 77"/>
          <p:cNvGrpSpPr/>
          <p:nvPr/>
        </p:nvGrpSpPr>
        <p:grpSpPr>
          <a:xfrm>
            <a:off x="1089024" y="3428905"/>
            <a:ext cx="11283951" cy="2025704"/>
            <a:chOff x="1142999" y="3398046"/>
            <a:chExt cx="11283951" cy="2025704"/>
          </a:xfrm>
        </p:grpSpPr>
        <p:grpSp>
          <p:nvGrpSpPr>
            <p:cNvPr id="46" name="组合 45"/>
            <p:cNvGrpSpPr/>
            <p:nvPr/>
          </p:nvGrpSpPr>
          <p:grpSpPr>
            <a:xfrm>
              <a:off x="1142999" y="3417968"/>
              <a:ext cx="4636408" cy="2005782"/>
              <a:chOff x="1541496" y="3429000"/>
              <a:chExt cx="4636408" cy="2005782"/>
            </a:xfrm>
          </p:grpSpPr>
          <p:grpSp>
            <p:nvGrpSpPr>
              <p:cNvPr id="32" name="组合 31"/>
              <p:cNvGrpSpPr/>
              <p:nvPr/>
            </p:nvGrpSpPr>
            <p:grpSpPr>
              <a:xfrm>
                <a:off x="1541496" y="3429000"/>
                <a:ext cx="4636408" cy="369332"/>
                <a:chOff x="996949" y="1710036"/>
                <a:chExt cx="4636408" cy="369332"/>
              </a:xfrm>
            </p:grpSpPr>
            <p:sp>
              <p:nvSpPr>
                <p:cNvPr id="34" name="文本框 33"/>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solidFill>
                        <a:sysClr val="windowText" lastClr="000000"/>
                      </a:solidFill>
                      <a:effectLst/>
                      <a:latin typeface="PingFangSC-Regular"/>
                    </a:rPr>
                    <a:t>片面强调小城镇优先发展的战略</a:t>
                  </a:r>
                  <a:endParaRPr lang="zh-CN" altLang="en-US" sz="1800" kern="100" dirty="0">
                    <a:solidFill>
                      <a:sysClr val="windowText" lastClr="000000"/>
                    </a:solidFill>
                    <a:effectLst/>
                    <a:latin typeface="等线" panose="02010600030101010101" charset="-122"/>
                    <a:ea typeface="等线" panose="02010600030101010101" charset="-122"/>
                    <a:cs typeface="Times New Roman" panose="02020603050405020304" pitchFamily="18" charset="0"/>
                  </a:endParaRPr>
                </a:p>
              </p:txBody>
            </p:sp>
            <p:sp>
              <p:nvSpPr>
                <p:cNvPr id="36" name="椭圆 35"/>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541496" y="3992402"/>
                <a:ext cx="4636408" cy="369332"/>
                <a:chOff x="996949" y="1710036"/>
                <a:chExt cx="4636408" cy="369332"/>
              </a:xfrm>
            </p:grpSpPr>
            <p:sp>
              <p:nvSpPr>
                <p:cNvPr id="38" name="文本框 37"/>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solidFill>
                        <a:sysClr val="windowText" lastClr="000000"/>
                      </a:solidFill>
                      <a:effectLst/>
                      <a:latin typeface="PingFangSC-Regular"/>
                    </a:rPr>
                    <a:t>片面强调城镇外延扩张</a:t>
                  </a:r>
                  <a:endParaRPr lang="zh-CN" altLang="en-US" sz="1800" kern="100" dirty="0">
                    <a:solidFill>
                      <a:sysClr val="windowText" lastClr="000000"/>
                    </a:solidFill>
                    <a:effectLst/>
                    <a:latin typeface="等线" panose="02010600030101010101" charset="-122"/>
                    <a:ea typeface="等线" panose="02010600030101010101" charset="-122"/>
                    <a:cs typeface="Times New Roman" panose="02020603050405020304" pitchFamily="18" charset="0"/>
                  </a:endParaRPr>
                </a:p>
              </p:txBody>
            </p:sp>
            <p:sp>
              <p:nvSpPr>
                <p:cNvPr id="39" name="椭圆 38"/>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541496" y="4512793"/>
                <a:ext cx="4636408" cy="369332"/>
                <a:chOff x="996949" y="1710036"/>
                <a:chExt cx="4636408" cy="369332"/>
              </a:xfrm>
            </p:grpSpPr>
            <p:sp>
              <p:nvSpPr>
                <p:cNvPr id="41" name="文本框 40"/>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solidFill>
                        <a:sysClr val="windowText" lastClr="000000"/>
                      </a:solidFill>
                      <a:effectLst/>
                      <a:latin typeface="PingFangSC-Regular"/>
                    </a:rPr>
                    <a:t>具有盲目性，为城镇化而搞城镇化</a:t>
                  </a:r>
                  <a:endParaRPr lang="zh-CN" altLang="en-US" sz="1800" kern="100" dirty="0">
                    <a:solidFill>
                      <a:sysClr val="windowText" lastClr="000000"/>
                    </a:solidFill>
                    <a:effectLst/>
                    <a:latin typeface="等线" panose="02010600030101010101" charset="-122"/>
                    <a:ea typeface="等线" panose="02010600030101010101" charset="-122"/>
                    <a:cs typeface="Times New Roman" panose="02020603050405020304" pitchFamily="18" charset="0"/>
                  </a:endParaRPr>
                </a:p>
              </p:txBody>
            </p:sp>
            <p:sp>
              <p:nvSpPr>
                <p:cNvPr id="42" name="椭圆 41"/>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541496" y="5065450"/>
                <a:ext cx="4636408" cy="369332"/>
                <a:chOff x="996949" y="1710036"/>
                <a:chExt cx="4636408" cy="369332"/>
              </a:xfrm>
            </p:grpSpPr>
            <p:sp>
              <p:nvSpPr>
                <p:cNvPr id="44" name="文本框 43"/>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solidFill>
                        <a:sysClr val="windowText" lastClr="000000"/>
                      </a:solidFill>
                      <a:effectLst/>
                      <a:latin typeface="PingFangSC-Regular"/>
                    </a:rPr>
                    <a:t>自下而上的自发力量</a:t>
                  </a:r>
                  <a:endParaRPr lang="zh-CN" altLang="en-US" sz="1800" kern="100" dirty="0">
                    <a:solidFill>
                      <a:sysClr val="windowText" lastClr="000000"/>
                    </a:solidFill>
                    <a:effectLst/>
                    <a:latin typeface="等线" panose="02010600030101010101" charset="-122"/>
                    <a:ea typeface="等线" panose="02010600030101010101" charset="-122"/>
                    <a:cs typeface="Times New Roman" panose="02020603050405020304" pitchFamily="18" charset="0"/>
                  </a:endParaRPr>
                </a:p>
              </p:txBody>
            </p:sp>
            <p:sp>
              <p:nvSpPr>
                <p:cNvPr id="45" name="椭圆 44"/>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7" name="组合 46"/>
            <p:cNvGrpSpPr/>
            <p:nvPr/>
          </p:nvGrpSpPr>
          <p:grpSpPr>
            <a:xfrm>
              <a:off x="6463395" y="3398046"/>
              <a:ext cx="5963555" cy="2005782"/>
              <a:chOff x="1541496" y="3429000"/>
              <a:chExt cx="5236616" cy="2005782"/>
            </a:xfrm>
          </p:grpSpPr>
          <p:grpSp>
            <p:nvGrpSpPr>
              <p:cNvPr id="48" name="组合 47"/>
              <p:cNvGrpSpPr/>
              <p:nvPr/>
            </p:nvGrpSpPr>
            <p:grpSpPr>
              <a:xfrm>
                <a:off x="1541496" y="3429000"/>
                <a:ext cx="4636408" cy="369332"/>
                <a:chOff x="996949" y="1710036"/>
                <a:chExt cx="4636408" cy="369332"/>
              </a:xfrm>
            </p:grpSpPr>
            <p:sp>
              <p:nvSpPr>
                <p:cNvPr id="59" name="文本框 58"/>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solidFill>
                        <a:sysClr val="windowText" lastClr="000000"/>
                      </a:solidFill>
                      <a:effectLst/>
                      <a:latin typeface="PingFangSC-Regular"/>
                    </a:rPr>
                    <a:t>强调大中小城市与小城镇协调发展</a:t>
                  </a:r>
                  <a:endParaRPr lang="zh-CN" altLang="en-US" sz="1800" kern="100" dirty="0">
                    <a:solidFill>
                      <a:sysClr val="windowText" lastClr="000000"/>
                    </a:solidFill>
                    <a:effectLst/>
                    <a:latin typeface="等线" panose="02010600030101010101" charset="-122"/>
                    <a:ea typeface="等线" panose="02010600030101010101" charset="-122"/>
                    <a:cs typeface="Times New Roman" panose="02020603050405020304" pitchFamily="18" charset="0"/>
                  </a:endParaRPr>
                </a:p>
              </p:txBody>
            </p:sp>
            <p:sp>
              <p:nvSpPr>
                <p:cNvPr id="60" name="椭圆 59"/>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1541496" y="3992402"/>
                <a:ext cx="4636408" cy="369332"/>
                <a:chOff x="996949" y="1710036"/>
                <a:chExt cx="4636408" cy="369332"/>
              </a:xfrm>
            </p:grpSpPr>
            <p:sp>
              <p:nvSpPr>
                <p:cNvPr id="57" name="文本框 56"/>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effectLst/>
                      <a:latin typeface="PingFangSC-Regular"/>
                    </a:rPr>
                    <a:t>注重城市与城镇功能的完善</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58" name="椭圆 57"/>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541496" y="4512793"/>
                <a:ext cx="4636408" cy="369332"/>
                <a:chOff x="996949" y="1710036"/>
                <a:chExt cx="4636408" cy="369332"/>
              </a:xfrm>
            </p:grpSpPr>
            <p:sp>
              <p:nvSpPr>
                <p:cNvPr id="55" name="文本框 54"/>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b="0" i="0" dirty="0">
                      <a:effectLst/>
                      <a:latin typeface="PingFangSC-Regular"/>
                    </a:rPr>
                    <a:t>注重全方位评价，发挥效益对规划的引领作用</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56" name="椭圆 55"/>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1541496" y="5065450"/>
                <a:ext cx="5236616" cy="369332"/>
                <a:chOff x="996949" y="1710036"/>
                <a:chExt cx="5236616" cy="369332"/>
              </a:xfrm>
            </p:grpSpPr>
            <p:sp>
              <p:nvSpPr>
                <p:cNvPr id="52" name="文本框 51"/>
                <p:cNvSpPr txBox="1"/>
                <p:nvPr/>
              </p:nvSpPr>
              <p:spPr>
                <a:xfrm>
                  <a:off x="1142999" y="1710036"/>
                  <a:ext cx="5090566" cy="369332"/>
                </a:xfrm>
                <a:prstGeom prst="rect">
                  <a:avLst/>
                </a:prstGeom>
                <a:noFill/>
              </p:spPr>
              <p:txBody>
                <a:bodyPr wrap="square">
                  <a:spAutoFit/>
                </a:bodyPr>
                <a:lstStyle/>
                <a:p>
                  <a:pPr marL="0" marR="0" algn="just">
                    <a:spcBef>
                      <a:spcPts val="0"/>
                    </a:spcBef>
                    <a:spcAft>
                      <a:spcPts val="0"/>
                    </a:spcAft>
                  </a:pPr>
                  <a:r>
                    <a:rPr lang="zh-CN" altLang="en-US" b="0" i="0" dirty="0">
                      <a:effectLst/>
                      <a:latin typeface="PingFangSC-Regular"/>
                    </a:rPr>
                    <a:t>将市场机制的自发力量与政府规划的自觉力量有机结合</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p:txBody>
            </p:sp>
            <p:sp>
              <p:nvSpPr>
                <p:cNvPr id="54" name="椭圆 53"/>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 name="箭头: 右 73"/>
            <p:cNvSpPr/>
            <p:nvPr/>
          </p:nvSpPr>
          <p:spPr>
            <a:xfrm>
              <a:off x="4857750" y="3526434"/>
              <a:ext cx="1416050" cy="146479"/>
            </a:xfrm>
            <a:prstGeom prst="right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箭头: 右 74"/>
            <p:cNvSpPr/>
            <p:nvPr/>
          </p:nvSpPr>
          <p:spPr>
            <a:xfrm>
              <a:off x="4854257" y="4042345"/>
              <a:ext cx="1416050" cy="146479"/>
            </a:xfrm>
            <a:prstGeom prst="right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箭头: 右 75"/>
            <p:cNvSpPr/>
            <p:nvPr/>
          </p:nvSpPr>
          <p:spPr>
            <a:xfrm>
              <a:off x="4854257" y="4605747"/>
              <a:ext cx="1416050" cy="146479"/>
            </a:xfrm>
            <a:prstGeom prst="right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箭头: 右 76"/>
            <p:cNvSpPr/>
            <p:nvPr/>
          </p:nvSpPr>
          <p:spPr>
            <a:xfrm>
              <a:off x="4854257" y="5145922"/>
              <a:ext cx="1416050" cy="146479"/>
            </a:xfrm>
            <a:prstGeom prst="right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草地上的风景&#10;&#10;描述已自动生成"/>
          <p:cNvPicPr>
            <a:picLocks noChangeAspect="1"/>
          </p:cNvPicPr>
          <p:nvPr/>
        </p:nvPicPr>
        <p:blipFill>
          <a:blip r:embed="rId1">
            <a:alphaModFix amt="7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115"/>
          <p:cNvSpPr/>
          <p:nvPr/>
        </p:nvSpPr>
        <p:spPr>
          <a:xfrm>
            <a:off x="0" y="-14515"/>
            <a:ext cx="7540748" cy="6899730"/>
          </a:xfrm>
          <a:custGeom>
            <a:avLst/>
            <a:gdLst>
              <a:gd name="connsiteX0" fmla="*/ 4654219 w 7540748"/>
              <a:gd name="connsiteY0" fmla="*/ 0 h 6899730"/>
              <a:gd name="connsiteX1" fmla="*/ 7540748 w 7540748"/>
              <a:gd name="connsiteY1" fmla="*/ 6899730 h 6899730"/>
              <a:gd name="connsiteX2" fmla="*/ 0 w 7540748"/>
              <a:gd name="connsiteY2" fmla="*/ 6876149 h 6899730"/>
              <a:gd name="connsiteX3" fmla="*/ 0 w 7540748"/>
              <a:gd name="connsiteY3" fmla="*/ 11615 h 6899730"/>
            </a:gdLst>
            <a:ahLst/>
            <a:cxnLst>
              <a:cxn ang="0">
                <a:pos x="connsiteX0" y="connsiteY0"/>
              </a:cxn>
              <a:cxn ang="0">
                <a:pos x="connsiteX1" y="connsiteY1"/>
              </a:cxn>
              <a:cxn ang="0">
                <a:pos x="connsiteX2" y="connsiteY2"/>
              </a:cxn>
              <a:cxn ang="0">
                <a:pos x="connsiteX3" y="connsiteY3"/>
              </a:cxn>
            </a:cxnLst>
            <a:rect l="l" t="t" r="r" b="b"/>
            <a:pathLst>
              <a:path w="7540748" h="6899730">
                <a:moveTo>
                  <a:pt x="4654219" y="0"/>
                </a:moveTo>
                <a:lnTo>
                  <a:pt x="7540748" y="6899730"/>
                </a:lnTo>
                <a:lnTo>
                  <a:pt x="0" y="6876149"/>
                </a:lnTo>
                <a:lnTo>
                  <a:pt x="0" y="11615"/>
                </a:lnTo>
                <a:close/>
              </a:path>
            </a:pathLst>
          </a:custGeom>
          <a:solidFill>
            <a:srgbClr val="1E783A">
              <a:alpha val="65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12" name="文本框 11"/>
          <p:cNvSpPr txBox="1"/>
          <p:nvPr/>
        </p:nvSpPr>
        <p:spPr>
          <a:xfrm>
            <a:off x="940072" y="2210028"/>
            <a:ext cx="38366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PART 02</a:t>
            </a:r>
            <a:endPar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endParaRPr>
          </a:p>
        </p:txBody>
      </p:sp>
      <p:sp>
        <p:nvSpPr>
          <p:cNvPr id="15" name="文本框 14"/>
          <p:cNvSpPr txBox="1"/>
          <p:nvPr/>
        </p:nvSpPr>
        <p:spPr>
          <a:xfrm>
            <a:off x="971822" y="3852987"/>
            <a:ext cx="4512379" cy="707886"/>
          </a:xfrm>
          <a:prstGeom prst="rect">
            <a:avLst/>
          </a:prstGeom>
          <a:noFill/>
        </p:spPr>
        <p:txBody>
          <a:bodyPr wrap="square" rtlCol="0">
            <a:spAutoFit/>
          </a:bodyPr>
          <a:lstStyle/>
          <a:p>
            <a:pPr lvl="0">
              <a:defRPr/>
            </a:pPr>
            <a:r>
              <a:rPr lang="zh-CN" altLang="en-US" sz="4000" b="1" kern="0" spc="300" dirty="0">
                <a:solidFill>
                  <a:prstClr val="white"/>
                </a:solidFill>
                <a:latin typeface="思源宋体 ExtraLight" panose="02020200000000000000" pitchFamily="18" charset="-122"/>
                <a:ea typeface="思源宋体 ExtraLight" panose="02020200000000000000" pitchFamily="18" charset="-122"/>
              </a:rPr>
              <a:t>乡村振兴</a:t>
            </a:r>
            <a:endParaRPr lang="zh-CN" altLang="en-US" sz="4000" b="1" kern="0" spc="300" dirty="0">
              <a:solidFill>
                <a:prstClr val="white"/>
              </a:solidFill>
              <a:latin typeface="思源宋体 ExtraLight" panose="02020200000000000000" pitchFamily="18" charset="-122"/>
              <a:ea typeface="思源宋体 ExtraLight" panose="02020200000000000000" pitchFamily="18" charset="-122"/>
            </a:endParaRPr>
          </a:p>
        </p:txBody>
      </p:sp>
      <p:cxnSp>
        <p:nvCxnSpPr>
          <p:cNvPr id="14" name="直接连接符 13"/>
          <p:cNvCxnSpPr/>
          <p:nvPr/>
        </p:nvCxnSpPr>
        <p:spPr>
          <a:xfrm>
            <a:off x="1074289" y="3417084"/>
            <a:ext cx="868087" cy="0"/>
          </a:xfrm>
          <a:prstGeom prst="line">
            <a:avLst/>
          </a:prstGeom>
          <a:noFill/>
          <a:ln w="57150" cap="flat" cmpd="sng" algn="ctr">
            <a:solidFill>
              <a:sysClr val="window" lastClr="FFFFFF"/>
            </a:solidFill>
            <a:prstDash val="solid"/>
            <a:miter lim="800000"/>
          </a:ln>
          <a:effectLst/>
        </p:spPr>
      </p:cxnSp>
      <p:sp>
        <p:nvSpPr>
          <p:cNvPr id="17" name="任意多边形 114"/>
          <p:cNvSpPr/>
          <p:nvPr/>
        </p:nvSpPr>
        <p:spPr>
          <a:xfrm>
            <a:off x="4662178" y="-14515"/>
            <a:ext cx="3049400" cy="6899730"/>
          </a:xfrm>
          <a:custGeom>
            <a:avLst/>
            <a:gdLst>
              <a:gd name="connsiteX0" fmla="*/ 162871 w 3049400"/>
              <a:gd name="connsiteY0" fmla="*/ 0 h 6899730"/>
              <a:gd name="connsiteX1" fmla="*/ 3049400 w 3049400"/>
              <a:gd name="connsiteY1" fmla="*/ 6899730 h 6899730"/>
              <a:gd name="connsiteX2" fmla="*/ 2886145 w 3049400"/>
              <a:gd name="connsiteY2" fmla="*/ 6899220 h 6899730"/>
              <a:gd name="connsiteX3" fmla="*/ 0 w 3049400"/>
              <a:gd name="connsiteY3" fmla="*/ 407 h 6899730"/>
            </a:gdLst>
            <a:ahLst/>
            <a:cxnLst>
              <a:cxn ang="0">
                <a:pos x="connsiteX0" y="connsiteY0"/>
              </a:cxn>
              <a:cxn ang="0">
                <a:pos x="connsiteX1" y="connsiteY1"/>
              </a:cxn>
              <a:cxn ang="0">
                <a:pos x="connsiteX2" y="connsiteY2"/>
              </a:cxn>
              <a:cxn ang="0">
                <a:pos x="connsiteX3" y="connsiteY3"/>
              </a:cxn>
            </a:cxnLst>
            <a:rect l="l" t="t" r="r" b="b"/>
            <a:pathLst>
              <a:path w="3049400" h="6899730">
                <a:moveTo>
                  <a:pt x="162871" y="0"/>
                </a:moveTo>
                <a:lnTo>
                  <a:pt x="3049400" y="6899730"/>
                </a:lnTo>
                <a:lnTo>
                  <a:pt x="2886145" y="6899220"/>
                </a:lnTo>
                <a:lnTo>
                  <a:pt x="0" y="407"/>
                </a:lnTo>
                <a:close/>
              </a:path>
            </a:pathLst>
          </a:custGeom>
          <a:solidFill>
            <a:sysClr val="window" lastClr="FFFFFF">
              <a:alpha val="6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2" name="文本框 1"/>
          <p:cNvSpPr txBox="1"/>
          <p:nvPr/>
        </p:nvSpPr>
        <p:spPr>
          <a:xfrm>
            <a:off x="6005843" y="1033220"/>
            <a:ext cx="4583306" cy="584775"/>
          </a:xfrm>
          <a:prstGeom prst="rect">
            <a:avLst/>
          </a:prstGeom>
          <a:noFill/>
        </p:spPr>
        <p:txBody>
          <a:bodyPr wrap="none" rtlCol="0">
            <a:spAutoFit/>
          </a:bodyPr>
          <a:lstStyle/>
          <a:p>
            <a:r>
              <a:rPr lang="en-US" altLang="zh-CN" sz="3200" b="1" dirty="0">
                <a:solidFill>
                  <a:srgbClr val="1E783A"/>
                </a:solidFill>
              </a:rPr>
              <a:t>2-1 </a:t>
            </a:r>
            <a:r>
              <a:rPr lang="zh-CN" altLang="en-US" sz="3200" b="1" dirty="0">
                <a:solidFill>
                  <a:srgbClr val="1E783A"/>
                </a:solidFill>
              </a:rPr>
              <a:t>乡村振兴战略的提出</a:t>
            </a:r>
            <a:endParaRPr lang="zh-CN" altLang="en-US" sz="3200" b="1" dirty="0">
              <a:solidFill>
                <a:srgbClr val="1E783A"/>
              </a:solidFill>
            </a:endParaRPr>
          </a:p>
        </p:txBody>
      </p:sp>
      <p:sp>
        <p:nvSpPr>
          <p:cNvPr id="5" name="文本框 4"/>
          <p:cNvSpPr txBox="1"/>
          <p:nvPr/>
        </p:nvSpPr>
        <p:spPr>
          <a:xfrm>
            <a:off x="6393178" y="1720503"/>
            <a:ext cx="4583306" cy="584775"/>
          </a:xfrm>
          <a:prstGeom prst="rect">
            <a:avLst/>
          </a:prstGeom>
          <a:noFill/>
        </p:spPr>
        <p:txBody>
          <a:bodyPr wrap="none" rtlCol="0">
            <a:spAutoFit/>
          </a:bodyPr>
          <a:lstStyle/>
          <a:p>
            <a:r>
              <a:rPr lang="en-US" altLang="zh-CN" sz="3200" b="1" dirty="0">
                <a:solidFill>
                  <a:srgbClr val="1E783A"/>
                </a:solidFill>
              </a:rPr>
              <a:t>2-3 </a:t>
            </a:r>
            <a:r>
              <a:rPr lang="zh-CN" altLang="en-US" sz="3200" b="1" dirty="0">
                <a:solidFill>
                  <a:srgbClr val="1E783A"/>
                </a:solidFill>
              </a:rPr>
              <a:t>乡村振兴的实现路径</a:t>
            </a:r>
            <a:endParaRPr lang="zh-CN" altLang="en-US" sz="3200" b="1" dirty="0">
              <a:solidFill>
                <a:srgbClr val="1E783A"/>
              </a:solidFill>
            </a:endParaRPr>
          </a:p>
        </p:txBody>
      </p:sp>
    </p:spTree>
  </p:cSld>
  <p:clrMapOvr>
    <a:masterClrMapping/>
  </p:clrMapOvr>
  <p:transition spd="slow" advTm="5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2-1</a:t>
              </a:r>
              <a:r>
                <a:rPr lang="zh-CN" altLang="en-US" sz="2400" b="1" dirty="0">
                  <a:solidFill>
                    <a:srgbClr val="1E783A"/>
                  </a:solidFill>
                </a:rPr>
                <a:t>乡村振兴战略的提出</a:t>
              </a:r>
              <a:endParaRPr lang="zh-CN" altLang="en-US" sz="2400" b="1" dirty="0">
                <a:solidFill>
                  <a:srgbClr val="1E783A"/>
                </a:solidFill>
              </a:endParaRPr>
            </a:p>
          </p:txBody>
        </p:sp>
      </p:grpSp>
      <p:sp>
        <p:nvSpPr>
          <p:cNvPr id="20" name="Rounded Rectangle 37"/>
          <p:cNvSpPr/>
          <p:nvPr/>
        </p:nvSpPr>
        <p:spPr>
          <a:xfrm>
            <a:off x="911548" y="991963"/>
            <a:ext cx="1241101"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微软雅黑" panose="020B0503020204020204" charset="-122"/>
                <a:ea typeface="微软雅黑" panose="020B0503020204020204" charset="-122"/>
              </a:rPr>
              <a:t>背景</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Rounded Rectangle 37"/>
          <p:cNvSpPr/>
          <p:nvPr/>
        </p:nvSpPr>
        <p:spPr>
          <a:xfrm>
            <a:off x="911548" y="3429000"/>
            <a:ext cx="1241101"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微软雅黑" panose="020B0503020204020204" charset="-122"/>
                <a:ea typeface="微软雅黑" panose="020B0503020204020204" charset="-122"/>
              </a:rPr>
              <a:t>过程</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9" name="组合 28"/>
          <p:cNvGrpSpPr/>
          <p:nvPr/>
        </p:nvGrpSpPr>
        <p:grpSpPr>
          <a:xfrm>
            <a:off x="1386049" y="1467459"/>
            <a:ext cx="9612151" cy="923330"/>
            <a:chOff x="1386049" y="1467459"/>
            <a:chExt cx="9612151" cy="923330"/>
          </a:xfrm>
        </p:grpSpPr>
        <p:sp>
          <p:nvSpPr>
            <p:cNvPr id="25" name="椭圆 24"/>
            <p:cNvSpPr/>
            <p:nvPr/>
          </p:nvSpPr>
          <p:spPr>
            <a:xfrm>
              <a:off x="1386049" y="1566614"/>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619249" y="1467459"/>
              <a:ext cx="9378951" cy="923330"/>
            </a:xfrm>
            <a:prstGeom prst="rect">
              <a:avLst/>
            </a:prstGeom>
            <a:noFill/>
          </p:spPr>
          <p:txBody>
            <a:bodyPr wrap="square" rtlCol="0">
              <a:spAutoFit/>
            </a:bodyPr>
            <a:lstStyle/>
            <a:p>
              <a:r>
                <a:rPr lang="zh-CN" altLang="en-US" dirty="0"/>
                <a:t>历史背景：</a:t>
              </a:r>
              <a:r>
                <a:rPr lang="zh-CN" altLang="en-US" b="0" i="0" dirty="0">
                  <a:solidFill>
                    <a:srgbClr val="000000"/>
                  </a:solidFill>
                  <a:effectLst/>
                  <a:latin typeface="Tahoma" panose="020B0604030504040204" pitchFamily="34" charset="0"/>
                </a:rPr>
                <a:t>乡村的发展历史就是近现代中国发展历程的缩影。而随着社会生产力的迅猛发展特别是科技革命的突飞猛进和社会结构的急剧转型，以及由此伴随着人口迁移与集聚、城市的兴起与乡村的衰落，使得乡村振兴的提出呼之欲出</a:t>
              </a:r>
              <a:endParaRPr lang="zh-CN" altLang="en-US" dirty="0"/>
            </a:p>
          </p:txBody>
        </p:sp>
      </p:grpSp>
      <p:grpSp>
        <p:nvGrpSpPr>
          <p:cNvPr id="32" name="组合 31"/>
          <p:cNvGrpSpPr/>
          <p:nvPr/>
        </p:nvGrpSpPr>
        <p:grpSpPr>
          <a:xfrm>
            <a:off x="1386049" y="2456114"/>
            <a:ext cx="9662951" cy="1200329"/>
            <a:chOff x="1386049" y="1467459"/>
            <a:chExt cx="9729055" cy="1200329"/>
          </a:xfrm>
        </p:grpSpPr>
        <p:sp>
          <p:nvSpPr>
            <p:cNvPr id="34" name="椭圆 33"/>
            <p:cNvSpPr/>
            <p:nvPr/>
          </p:nvSpPr>
          <p:spPr>
            <a:xfrm>
              <a:off x="1386049" y="1566614"/>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619249" y="1467459"/>
              <a:ext cx="9495855" cy="1200329"/>
            </a:xfrm>
            <a:prstGeom prst="rect">
              <a:avLst/>
            </a:prstGeom>
            <a:noFill/>
          </p:spPr>
          <p:txBody>
            <a:bodyPr wrap="square" rtlCol="0">
              <a:spAutoFit/>
            </a:bodyPr>
            <a:lstStyle/>
            <a:p>
              <a:r>
                <a:rPr lang="zh-CN" altLang="en-US" dirty="0"/>
                <a:t>现实背景：</a:t>
              </a:r>
              <a:r>
                <a:rPr lang="zh-CN" altLang="en-US" b="0" i="0" dirty="0">
                  <a:solidFill>
                    <a:srgbClr val="000000"/>
                  </a:solidFill>
                  <a:effectLst/>
                  <a:latin typeface="Tahoma" panose="020B0604030504040204" pitchFamily="34" charset="0"/>
                </a:rPr>
                <a:t>中国特色社会主义进入新时代，社会主要矛盾发生了新的变化，突出表现为城乡区域发展的不平衡问题。乡村社会的整体衰落是乡村振兴提出的必要前提，乡村发展与国家发展之间具有紧密的内在逻辑关系</a:t>
              </a:r>
              <a:endParaRPr lang="zh-CN" altLang="en-US" dirty="0"/>
            </a:p>
            <a:p>
              <a:endParaRPr lang="zh-CN" altLang="en-US" dirty="0"/>
            </a:p>
          </p:txBody>
        </p:sp>
      </p:grpSp>
      <p:grpSp>
        <p:nvGrpSpPr>
          <p:cNvPr id="39" name="组合 38"/>
          <p:cNvGrpSpPr/>
          <p:nvPr/>
        </p:nvGrpSpPr>
        <p:grpSpPr>
          <a:xfrm>
            <a:off x="1386049" y="3857474"/>
            <a:ext cx="9713751" cy="2388916"/>
            <a:chOff x="1386049" y="3857474"/>
            <a:chExt cx="9713751" cy="2388916"/>
          </a:xfrm>
        </p:grpSpPr>
        <p:grpSp>
          <p:nvGrpSpPr>
            <p:cNvPr id="11" name="组合 10"/>
            <p:cNvGrpSpPr/>
            <p:nvPr/>
          </p:nvGrpSpPr>
          <p:grpSpPr>
            <a:xfrm>
              <a:off x="1617665" y="3857474"/>
              <a:ext cx="9482135" cy="2388916"/>
              <a:chOff x="1757365" y="1101574"/>
              <a:chExt cx="9482135" cy="2388916"/>
            </a:xfrm>
          </p:grpSpPr>
          <p:sp>
            <p:nvSpPr>
              <p:cNvPr id="4" name="文本框 3"/>
              <p:cNvSpPr txBox="1"/>
              <p:nvPr/>
            </p:nvSpPr>
            <p:spPr>
              <a:xfrm>
                <a:off x="1757365" y="1101574"/>
                <a:ext cx="9431335" cy="923330"/>
              </a:xfrm>
              <a:prstGeom prst="rect">
                <a:avLst/>
              </a:prstGeom>
              <a:noFill/>
            </p:spPr>
            <p:txBody>
              <a:bodyPr wrap="square">
                <a:spAutoFit/>
              </a:bodyPr>
              <a:lstStyle/>
              <a:p>
                <a:r>
                  <a:rPr lang="en-US" altLang="zh-CN" b="0" i="0" dirty="0">
                    <a:solidFill>
                      <a:srgbClr val="000000"/>
                    </a:solidFill>
                    <a:effectLst/>
                    <a:latin typeface="Tahoma" panose="020B0604030504040204" pitchFamily="34" charset="0"/>
                  </a:rPr>
                  <a:t>2017</a:t>
                </a:r>
                <a:r>
                  <a:rPr lang="zh-CN" altLang="en-US" b="0" i="0" dirty="0">
                    <a:solidFill>
                      <a:srgbClr val="000000"/>
                    </a:solidFill>
                    <a:effectLst/>
                    <a:latin typeface="Tahoma" panose="020B0604030504040204" pitchFamily="34" charset="0"/>
                  </a:rPr>
                  <a:t>年，习近平总书记在党的十九大报告中阐述坚持新发展理念这一基本方略时首次提出了“实施乡村振兴战略”，随后</a:t>
                </a:r>
                <a:r>
                  <a:rPr lang="en-US" altLang="zh-CN" b="0" i="0" dirty="0">
                    <a:solidFill>
                      <a:srgbClr val="000000"/>
                    </a:solidFill>
                    <a:effectLst/>
                    <a:latin typeface="Tahoma" panose="020B0604030504040204" pitchFamily="34" charset="0"/>
                  </a:rPr>
                  <a:t>2018</a:t>
                </a:r>
                <a:r>
                  <a:rPr lang="zh-CN" altLang="en-US" b="0" i="0" dirty="0">
                    <a:solidFill>
                      <a:srgbClr val="000000"/>
                    </a:solidFill>
                    <a:effectLst/>
                    <a:latin typeface="Tahoma" panose="020B0604030504040204" pitchFamily="34" charset="0"/>
                  </a:rPr>
                  <a:t>年中央一号文件也相继发布，</a:t>
                </a:r>
                <a:r>
                  <a:rPr lang="en-US" altLang="zh-CN" b="0" i="0" dirty="0">
                    <a:solidFill>
                      <a:srgbClr val="000000"/>
                    </a:solidFill>
                    <a:effectLst/>
                    <a:latin typeface="Tahoma" panose="020B0604030504040204" pitchFamily="34" charset="0"/>
                  </a:rPr>
                  <a:t>《</a:t>
                </a:r>
                <a:r>
                  <a:rPr lang="zh-CN" altLang="en-US" b="0" i="0" dirty="0">
                    <a:solidFill>
                      <a:srgbClr val="000000"/>
                    </a:solidFill>
                    <a:effectLst/>
                    <a:latin typeface="Tahoma" panose="020B0604030504040204" pitchFamily="34" charset="0"/>
                  </a:rPr>
                  <a:t>乡村振兴战略规划（</a:t>
                </a:r>
                <a:r>
                  <a:rPr lang="en-US" altLang="zh-CN" b="0" i="0" dirty="0">
                    <a:solidFill>
                      <a:srgbClr val="000000"/>
                    </a:solidFill>
                    <a:effectLst/>
                    <a:latin typeface="Tahoma" panose="020B0604030504040204" pitchFamily="34" charset="0"/>
                  </a:rPr>
                  <a:t>2018-2022</a:t>
                </a:r>
                <a:r>
                  <a:rPr lang="zh-CN" altLang="en-US" b="0" i="0" dirty="0">
                    <a:solidFill>
                      <a:srgbClr val="000000"/>
                    </a:solidFill>
                    <a:effectLst/>
                    <a:latin typeface="Tahoma" panose="020B0604030504040204" pitchFamily="34" charset="0"/>
                  </a:rPr>
                  <a:t>年）</a:t>
                </a:r>
                <a:r>
                  <a:rPr lang="en-US" altLang="zh-CN" b="0" i="0" dirty="0">
                    <a:solidFill>
                      <a:srgbClr val="000000"/>
                    </a:solidFill>
                    <a:effectLst/>
                    <a:latin typeface="Tahoma" panose="020B0604030504040204" pitchFamily="34" charset="0"/>
                  </a:rPr>
                  <a:t>》</a:t>
                </a:r>
                <a:r>
                  <a:rPr lang="zh-CN" altLang="en-US" b="0" i="0" dirty="0">
                    <a:solidFill>
                      <a:srgbClr val="000000"/>
                    </a:solidFill>
                    <a:effectLst/>
                    <a:latin typeface="Tahoma" panose="020B0604030504040204" pitchFamily="34" charset="0"/>
                  </a:rPr>
                  <a:t>更是对其做出了重大战略部署</a:t>
                </a:r>
                <a:endParaRPr lang="zh-CN" altLang="en-US" dirty="0"/>
              </a:p>
            </p:txBody>
          </p:sp>
          <p:sp>
            <p:nvSpPr>
              <p:cNvPr id="5" name="箭头: 右 4"/>
              <p:cNvSpPr/>
              <p:nvPr/>
            </p:nvSpPr>
            <p:spPr>
              <a:xfrm rot="5400000">
                <a:off x="6605654" y="1924094"/>
                <a:ext cx="258845" cy="473289"/>
              </a:xfrm>
              <a:prstGeom prst="rightArrow">
                <a:avLst/>
              </a:prstGeom>
              <a:solidFill>
                <a:srgbClr val="78B546"/>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57365" y="2290161"/>
                <a:ext cx="9482135" cy="1200329"/>
              </a:xfrm>
              <a:prstGeom prst="rect">
                <a:avLst/>
              </a:prstGeom>
              <a:noFill/>
            </p:spPr>
            <p:txBody>
              <a:bodyPr wrap="square">
                <a:spAutoFit/>
              </a:bodyPr>
              <a:lstStyle/>
              <a:p>
                <a:r>
                  <a:rPr lang="en-US" altLang="zh-CN" dirty="0">
                    <a:solidFill>
                      <a:srgbClr val="000000"/>
                    </a:solidFill>
                    <a:latin typeface="Tahoma" panose="020B0604030504040204" pitchFamily="34" charset="0"/>
                  </a:rPr>
                  <a:t>2022</a:t>
                </a:r>
                <a:r>
                  <a:rPr lang="zh-CN" altLang="en-US" dirty="0">
                    <a:solidFill>
                      <a:srgbClr val="000000"/>
                    </a:solidFill>
                    <a:latin typeface="Tahoma" panose="020B0604030504040204" pitchFamily="34" charset="0"/>
                  </a:rPr>
                  <a:t>年，习近平总书记在党的二十大报告中提出，要</a:t>
                </a:r>
                <a:r>
                  <a:rPr lang="zh-CN" altLang="zh-CN" dirty="0">
                    <a:solidFill>
                      <a:srgbClr val="000000"/>
                    </a:solidFill>
                    <a:latin typeface="Tahoma" panose="020B0604030504040204" pitchFamily="34" charset="0"/>
                  </a:rPr>
                  <a:t>全面推进</a:t>
                </a:r>
                <a:r>
                  <a:rPr lang="zh-CN" altLang="zh-CN" b="1" dirty="0">
                    <a:solidFill>
                      <a:srgbClr val="000000"/>
                    </a:solidFill>
                    <a:latin typeface="Tahoma" panose="020B0604030504040204" pitchFamily="34" charset="0"/>
                  </a:rPr>
                  <a:t>乡村振兴</a:t>
                </a:r>
                <a:r>
                  <a:rPr lang="zh-CN" altLang="zh-CN" dirty="0">
                    <a:solidFill>
                      <a:srgbClr val="000000"/>
                    </a:solidFill>
                    <a:latin typeface="Tahoma" panose="020B0604030504040204" pitchFamily="34" charset="0"/>
                  </a:rPr>
                  <a:t>，坚持农业农村优先发展，巩固拓展脱贫攻坚成果，加快建设农业强国，扎实推动乡村</a:t>
                </a:r>
                <a:r>
                  <a:rPr lang="zh-CN" altLang="zh-CN" b="1" dirty="0">
                    <a:solidFill>
                      <a:srgbClr val="000000"/>
                    </a:solidFill>
                    <a:latin typeface="Tahoma" panose="020B0604030504040204" pitchFamily="34" charset="0"/>
                  </a:rPr>
                  <a:t>产业、人才、文化、生态、组织振兴</a:t>
                </a:r>
                <a:r>
                  <a:rPr lang="zh-CN" altLang="zh-CN" dirty="0">
                    <a:solidFill>
                      <a:srgbClr val="000000"/>
                    </a:solidFill>
                    <a:latin typeface="Tahoma" panose="020B0604030504040204" pitchFamily="34" charset="0"/>
                  </a:rPr>
                  <a:t>，全方位夯实粮食安全根基，牢牢守住十八亿亩耕地红线，确保中国人的饭碗牢牢端在自己手中。</a:t>
                </a:r>
                <a:endParaRPr lang="zh-CN" altLang="en-US" dirty="0">
                  <a:solidFill>
                    <a:srgbClr val="000000"/>
                  </a:solidFill>
                  <a:latin typeface="Tahoma" panose="020B0604030504040204" pitchFamily="34" charset="0"/>
                </a:endParaRPr>
              </a:p>
            </p:txBody>
          </p:sp>
        </p:grpSp>
        <p:sp>
          <p:nvSpPr>
            <p:cNvPr id="37" name="椭圆 36"/>
            <p:cNvSpPr/>
            <p:nvPr/>
          </p:nvSpPr>
          <p:spPr>
            <a:xfrm>
              <a:off x="1390814" y="3996719"/>
              <a:ext cx="145058"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86049" y="5141705"/>
              <a:ext cx="145058"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grpSp>
        <p:nvGrpSpPr>
          <p:cNvPr id="147" name="组合 146"/>
          <p:cNvGrpSpPr/>
          <p:nvPr/>
        </p:nvGrpSpPr>
        <p:grpSpPr>
          <a:xfrm>
            <a:off x="394290" y="1095041"/>
            <a:ext cx="11676697" cy="4955282"/>
            <a:chOff x="394290" y="1095041"/>
            <a:chExt cx="11676697" cy="4955282"/>
          </a:xfrm>
        </p:grpSpPr>
        <p:grpSp>
          <p:nvGrpSpPr>
            <p:cNvPr id="125" name="组合 124"/>
            <p:cNvGrpSpPr/>
            <p:nvPr/>
          </p:nvGrpSpPr>
          <p:grpSpPr>
            <a:xfrm>
              <a:off x="394290" y="1697453"/>
              <a:ext cx="11278272" cy="3631576"/>
              <a:chOff x="456864" y="2230664"/>
              <a:chExt cx="11278272" cy="3631576"/>
            </a:xfrm>
          </p:grpSpPr>
          <p:grpSp>
            <p:nvGrpSpPr>
              <p:cNvPr id="2" name="组合 1"/>
              <p:cNvGrpSpPr/>
              <p:nvPr/>
            </p:nvGrpSpPr>
            <p:grpSpPr>
              <a:xfrm>
                <a:off x="456864" y="3944030"/>
                <a:ext cx="11278272" cy="225425"/>
                <a:chOff x="471768" y="5241175"/>
                <a:chExt cx="11278272" cy="225425"/>
              </a:xfrm>
            </p:grpSpPr>
            <p:cxnSp>
              <p:nvCxnSpPr>
                <p:cNvPr id="3" name="直接连接符 2"/>
                <p:cNvCxnSpPr/>
                <p:nvPr/>
              </p:nvCxnSpPr>
              <p:spPr>
                <a:xfrm>
                  <a:off x="55086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6176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7266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357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9447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0537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1628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2718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43808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54899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5989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77079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88169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9260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10350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21440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2531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3621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54711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5802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6892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87982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99072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0163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253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32343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434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54524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5614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76705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87795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8885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9975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21066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2156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43246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4337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5427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76517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7608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8698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9788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20878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31969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43059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54149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65240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76330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87420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98511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09601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20691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1781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42872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53962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052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6143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87233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98323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9414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20504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31594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2684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3775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64865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75955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87046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798136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092267"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203170"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314073"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424976"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535879"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8646782"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757685"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8868588" y="5241175"/>
                  <a:ext cx="0" cy="225425"/>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8979491"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090394" y="5369007"/>
                  <a:ext cx="0" cy="9759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9201297"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9312200"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423103" y="5241175"/>
                  <a:ext cx="0" cy="225425"/>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534006"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644909"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755812"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866715"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77618" y="5241175"/>
                  <a:ext cx="0" cy="225425"/>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71768" y="5466600"/>
                  <a:ext cx="11278272" cy="0"/>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0088521"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0199424"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0310327"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0421230"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0532133" y="5241175"/>
                  <a:ext cx="0" cy="225425"/>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0643036"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0753939"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0864842"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0975745"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1086648" y="5241175"/>
                  <a:ext cx="0" cy="225425"/>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1197551"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1308454"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1419357"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1530260" y="5369007"/>
                  <a:ext cx="0" cy="97593"/>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1641138" y="5241175"/>
                  <a:ext cx="0" cy="225425"/>
                </a:xfrm>
                <a:prstGeom prst="line">
                  <a:avLst/>
                </a:prstGeom>
                <a:ln w="6350" cap="flat" cmpd="sng" algn="ctr">
                  <a:solidFill>
                    <a:srgbClr val="7CB74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08" name="直接连接符 107"/>
              <p:cNvCxnSpPr/>
              <p:nvPr/>
            </p:nvCxnSpPr>
            <p:spPr>
              <a:xfrm>
                <a:off x="529948" y="2230664"/>
                <a:ext cx="0" cy="156391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972079" y="2292965"/>
                <a:ext cx="0" cy="156391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408199" y="2292965"/>
                <a:ext cx="0" cy="156391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190139" y="4298327"/>
                <a:ext cx="0" cy="156391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2754019" y="4247527"/>
                <a:ext cx="0" cy="1563913"/>
              </a:xfrm>
              <a:prstGeom prst="line">
                <a:avLst/>
              </a:prstGeom>
              <a:ln>
                <a:solidFill>
                  <a:srgbClr val="7CB746"/>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84288" y="1100771"/>
              <a:ext cx="2614459" cy="2295727"/>
              <a:chOff x="584288" y="1100771"/>
              <a:chExt cx="2614459" cy="2295727"/>
            </a:xfrm>
          </p:grpSpPr>
          <p:sp>
            <p:nvSpPr>
              <p:cNvPr id="126"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产业振兴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5" name="Round Diagonal Corner Rectangle 53"/>
              <p:cNvSpPr/>
              <p:nvPr/>
            </p:nvSpPr>
            <p:spPr>
              <a:xfrm>
                <a:off x="584288" y="1609193"/>
                <a:ext cx="2614459" cy="1787305"/>
              </a:xfrm>
              <a:prstGeom prst="round2DiagRect">
                <a:avLst>
                  <a:gd name="adj1" fmla="val 18841"/>
                  <a:gd name="adj2" fmla="val 0"/>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grpSp>
        <p:grpSp>
          <p:nvGrpSpPr>
            <p:cNvPr id="143" name="组合 142"/>
            <p:cNvGrpSpPr/>
            <p:nvPr/>
          </p:nvGrpSpPr>
          <p:grpSpPr>
            <a:xfrm>
              <a:off x="4985059" y="1095041"/>
              <a:ext cx="2614459" cy="2340321"/>
              <a:chOff x="4985059" y="1095041"/>
              <a:chExt cx="2614459" cy="2340321"/>
            </a:xfrm>
          </p:grpSpPr>
          <p:sp>
            <p:nvSpPr>
              <p:cNvPr id="130" name="Rounded Rectangle 37"/>
              <p:cNvSpPr/>
              <p:nvPr/>
            </p:nvSpPr>
            <p:spPr>
              <a:xfrm>
                <a:off x="5020408" y="109504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文化振兴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8" name="Round Diagonal Corner Rectangle 53"/>
              <p:cNvSpPr/>
              <p:nvPr/>
            </p:nvSpPr>
            <p:spPr>
              <a:xfrm>
                <a:off x="4985059" y="1648057"/>
                <a:ext cx="2614459" cy="1787305"/>
              </a:xfrm>
              <a:prstGeom prst="round2DiagRect">
                <a:avLst>
                  <a:gd name="adj1" fmla="val 18841"/>
                  <a:gd name="adj2" fmla="val 0"/>
                </a:avLst>
              </a:prstGeom>
              <a:blipFill dpi="0" rotWithShape="1">
                <a:blip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grpSp>
        <p:grpSp>
          <p:nvGrpSpPr>
            <p:cNvPr id="146" name="组合 145"/>
            <p:cNvGrpSpPr/>
            <p:nvPr/>
          </p:nvGrpSpPr>
          <p:grpSpPr>
            <a:xfrm>
              <a:off x="2769330" y="3733695"/>
              <a:ext cx="2647477" cy="2316628"/>
              <a:chOff x="2769330" y="3733695"/>
              <a:chExt cx="2647477" cy="2316628"/>
            </a:xfrm>
          </p:grpSpPr>
          <p:sp>
            <p:nvSpPr>
              <p:cNvPr id="129" name="Rounded Rectangle 37"/>
              <p:cNvSpPr/>
              <p:nvPr/>
            </p:nvSpPr>
            <p:spPr>
              <a:xfrm>
                <a:off x="2769330" y="5698189"/>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微软雅黑" panose="020B0503020204020204" charset="-122"/>
                    <a:ea typeface="微软雅黑" panose="020B0503020204020204" charset="-122"/>
                  </a:rPr>
                  <a:t>人才</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39" name="Round Diagonal Corner Rectangle 53"/>
              <p:cNvSpPr/>
              <p:nvPr/>
            </p:nvSpPr>
            <p:spPr>
              <a:xfrm>
                <a:off x="2802348" y="3733695"/>
                <a:ext cx="2614459" cy="1787305"/>
              </a:xfrm>
              <a:prstGeom prst="round2DiagRect">
                <a:avLst>
                  <a:gd name="adj1" fmla="val 18841"/>
                  <a:gd name="adj2" fmla="val 0"/>
                </a:avLst>
              </a:prstGeom>
              <a:blipFill dpi="0" rotWithShape="1">
                <a:blip r:embed="rId3" cstate="print">
                  <a:extLst>
                    <a:ext uri="{28A0092B-C50C-407E-A947-70E740481C1C}">
                      <a14:useLocalDpi xmlns:a14="http://schemas.microsoft.com/office/drawing/2010/main" val="0"/>
                    </a:ext>
                  </a:extLst>
                </a:blip>
                <a:srcRect/>
                <a:stretch>
                  <a:fillRect l="-5000" r="-2000" b="-8000"/>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grpSp>
        <p:grpSp>
          <p:nvGrpSpPr>
            <p:cNvPr id="145" name="组合 144"/>
            <p:cNvGrpSpPr/>
            <p:nvPr/>
          </p:nvGrpSpPr>
          <p:grpSpPr>
            <a:xfrm>
              <a:off x="7168349" y="3719701"/>
              <a:ext cx="2620888" cy="2330622"/>
              <a:chOff x="7168349" y="3719701"/>
              <a:chExt cx="2620888" cy="2330622"/>
            </a:xfrm>
          </p:grpSpPr>
          <p:sp>
            <p:nvSpPr>
              <p:cNvPr id="131" name="Rounded Rectangle 37"/>
              <p:cNvSpPr/>
              <p:nvPr/>
            </p:nvSpPr>
            <p:spPr>
              <a:xfrm>
                <a:off x="7168349" y="5698189"/>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生态振兴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0" name="Round Diagonal Corner Rectangle 53"/>
              <p:cNvSpPr/>
              <p:nvPr/>
            </p:nvSpPr>
            <p:spPr>
              <a:xfrm>
                <a:off x="7174778" y="3719701"/>
                <a:ext cx="2614459" cy="1787305"/>
              </a:xfrm>
              <a:prstGeom prst="round2DiagRect">
                <a:avLst>
                  <a:gd name="adj1" fmla="val 18841"/>
                  <a:gd name="adj2" fmla="val 0"/>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grpSp>
        <p:grpSp>
          <p:nvGrpSpPr>
            <p:cNvPr id="144" name="组合 143"/>
            <p:cNvGrpSpPr/>
            <p:nvPr/>
          </p:nvGrpSpPr>
          <p:grpSpPr>
            <a:xfrm>
              <a:off x="9456528" y="1095041"/>
              <a:ext cx="2614459" cy="2237707"/>
              <a:chOff x="9456528" y="1095041"/>
              <a:chExt cx="2614459" cy="2237707"/>
            </a:xfrm>
          </p:grpSpPr>
          <p:sp>
            <p:nvSpPr>
              <p:cNvPr id="132" name="Rounded Rectangle 37"/>
              <p:cNvSpPr/>
              <p:nvPr/>
            </p:nvSpPr>
            <p:spPr>
              <a:xfrm>
                <a:off x="9534413" y="109504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组织振兴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1" name="Round Diagonal Corner Rectangle 53"/>
              <p:cNvSpPr/>
              <p:nvPr/>
            </p:nvSpPr>
            <p:spPr>
              <a:xfrm>
                <a:off x="9456528" y="1545443"/>
                <a:ext cx="2614459" cy="1787305"/>
              </a:xfrm>
              <a:prstGeom prst="round2DiagRect">
                <a:avLst>
                  <a:gd name="adj1" fmla="val 18841"/>
                  <a:gd name="adj2" fmla="val 0"/>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sp>
        <p:nvSpPr>
          <p:cNvPr id="109"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产业振兴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文本框 112"/>
          <p:cNvSpPr txBox="1"/>
          <p:nvPr/>
        </p:nvSpPr>
        <p:spPr>
          <a:xfrm>
            <a:off x="2424771" y="1100771"/>
            <a:ext cx="2831224" cy="646331"/>
          </a:xfrm>
          <a:prstGeom prst="rect">
            <a:avLst/>
          </a:prstGeom>
          <a:noFill/>
        </p:spPr>
        <p:txBody>
          <a:bodyPr wrap="none" rtlCol="0">
            <a:spAutoFit/>
          </a:bodyPr>
          <a:lstStyle/>
          <a:p>
            <a:r>
              <a:rPr lang="en-US" altLang="zh-CN" sz="1800" kern="100" dirty="0">
                <a:effectLst/>
                <a:latin typeface="+mn-ea"/>
              </a:rPr>
              <a:t>—— </a:t>
            </a:r>
            <a:r>
              <a:rPr lang="zh-CN" altLang="en-US" sz="1800" kern="100" dirty="0">
                <a:effectLst/>
                <a:latin typeface="+mn-ea"/>
              </a:rPr>
              <a:t>乡村振兴的重要基础</a:t>
            </a:r>
            <a:endParaRPr lang="zh-CN" altLang="en-US" sz="1800" kern="100" dirty="0">
              <a:effectLst/>
              <a:latin typeface="+mn-ea"/>
            </a:endParaRPr>
          </a:p>
          <a:p>
            <a:endParaRPr lang="zh-CN" altLang="en-US" dirty="0">
              <a:latin typeface="+mn-ea"/>
            </a:endParaRPr>
          </a:p>
        </p:txBody>
      </p:sp>
      <p:grpSp>
        <p:nvGrpSpPr>
          <p:cNvPr id="119" name="组合 118"/>
          <p:cNvGrpSpPr/>
          <p:nvPr/>
        </p:nvGrpSpPr>
        <p:grpSpPr>
          <a:xfrm>
            <a:off x="635088" y="1612900"/>
            <a:ext cx="5949076" cy="1477328"/>
            <a:chOff x="584288" y="1612900"/>
            <a:chExt cx="5949076" cy="1477328"/>
          </a:xfrm>
        </p:grpSpPr>
        <p:sp>
          <p:nvSpPr>
            <p:cNvPr id="117" name="文本框 116"/>
            <p:cNvSpPr txBox="1"/>
            <p:nvPr/>
          </p:nvSpPr>
          <p:spPr>
            <a:xfrm>
              <a:off x="768644" y="1612900"/>
              <a:ext cx="5764720" cy="1477328"/>
            </a:xfrm>
            <a:prstGeom prst="rect">
              <a:avLst/>
            </a:prstGeom>
            <a:noFill/>
          </p:spPr>
          <p:txBody>
            <a:bodyPr wrap="none" rtlCol="0">
              <a:spAutoFit/>
            </a:bodyPr>
            <a:lstStyle/>
            <a:p>
              <a:pPr marL="0" marR="0" algn="just">
                <a:spcBef>
                  <a:spcPts val="0"/>
                </a:spcBef>
                <a:spcAft>
                  <a:spcPts val="0"/>
                </a:spcAft>
              </a:pPr>
              <a:r>
                <a:rPr lang="zh-CN" altLang="en-US" b="1" dirty="0">
                  <a:latin typeface="+mn-ea"/>
                </a:rPr>
                <a:t>意义：</a:t>
              </a:r>
              <a:endParaRPr lang="en-US" altLang="zh-CN" b="1" dirty="0">
                <a:latin typeface="+mn-ea"/>
              </a:endParaRPr>
            </a:p>
            <a:p>
              <a:pPr marL="0" marR="0" algn="just">
                <a:spcBef>
                  <a:spcPts val="0"/>
                </a:spcBef>
                <a:spcAft>
                  <a:spcPts val="0"/>
                </a:spcAft>
              </a:pPr>
              <a:r>
                <a:rPr lang="en-US" altLang="zh-CN" sz="1800" kern="100" dirty="0">
                  <a:effectLst/>
                  <a:latin typeface="+mn-ea"/>
                  <a:cs typeface="Times New Roman" panose="02020603050405020304" pitchFamily="18" charset="0"/>
                </a:rPr>
                <a:t>1.</a:t>
              </a:r>
              <a:r>
                <a:rPr lang="zh-CN" altLang="en-US" sz="1800" kern="100" dirty="0">
                  <a:effectLst/>
                  <a:latin typeface="+mn-ea"/>
                  <a:cs typeface="Times New Roman" panose="02020603050405020304" pitchFamily="18" charset="0"/>
                </a:rPr>
                <a:t>是乡村全面振兴的基础和重中之重</a:t>
              </a:r>
              <a:r>
                <a:rPr lang="zh-CN" altLang="en-US" kern="100" dirty="0">
                  <a:latin typeface="+mn-ea"/>
                  <a:cs typeface="Times New Roman" panose="02020603050405020304" pitchFamily="18" charset="0"/>
                </a:rPr>
                <a:t>；</a:t>
              </a:r>
              <a:endParaRPr lang="en-US" altLang="zh-CN" kern="100" dirty="0">
                <a:latin typeface="+mn-ea"/>
                <a:cs typeface="Times New Roman" panose="02020603050405020304" pitchFamily="18" charset="0"/>
              </a:endParaRPr>
            </a:p>
            <a:p>
              <a:pPr marL="0" marR="0" algn="just">
                <a:spcBef>
                  <a:spcPts val="0"/>
                </a:spcBef>
                <a:spcAft>
                  <a:spcPts val="0"/>
                </a:spcAft>
              </a:pPr>
              <a:r>
                <a:rPr lang="en-US" altLang="zh-CN" sz="1800" kern="100" dirty="0">
                  <a:effectLst/>
                  <a:latin typeface="+mn-ea"/>
                  <a:cs typeface="Times New Roman" panose="02020603050405020304" pitchFamily="18" charset="0"/>
                </a:rPr>
                <a:t>2.</a:t>
              </a:r>
              <a:r>
                <a:rPr lang="zh-CN" altLang="en-US" sz="1800" kern="100" dirty="0">
                  <a:effectLst/>
                  <a:latin typeface="+mn-ea"/>
                  <a:cs typeface="Times New Roman" panose="02020603050405020304" pitchFamily="18" charset="0"/>
                </a:rPr>
                <a:t>是巩固拓展脱贫攻坚成果的根本之策；</a:t>
              </a:r>
              <a:endParaRPr lang="zh-CN" altLang="en-US" sz="1800" kern="100" dirty="0">
                <a:effectLst/>
                <a:latin typeface="+mn-ea"/>
                <a:cs typeface="Times New Roman" panose="02020603050405020304" pitchFamily="18" charset="0"/>
              </a:endParaRPr>
            </a:p>
            <a:p>
              <a:pPr marL="0" marR="0" algn="just">
                <a:spcBef>
                  <a:spcPts val="0"/>
                </a:spcBef>
                <a:spcAft>
                  <a:spcPts val="0"/>
                </a:spcAft>
              </a:pPr>
              <a:r>
                <a:rPr lang="en-US" altLang="zh-CN" sz="1800" kern="100" dirty="0">
                  <a:effectLst/>
                  <a:latin typeface="+mn-ea"/>
                  <a:cs typeface="Times New Roman" panose="02020603050405020304" pitchFamily="18" charset="0"/>
                </a:rPr>
                <a:t>3.</a:t>
              </a:r>
              <a:r>
                <a:rPr lang="zh-CN" altLang="en-US" sz="1800" kern="100" dirty="0">
                  <a:effectLst/>
                  <a:latin typeface="+mn-ea"/>
                  <a:cs typeface="Times New Roman" panose="02020603050405020304" pitchFamily="18" charset="0"/>
                </a:rPr>
                <a:t>是畅通城乡经济循环、构建新发展格局的重要内容。</a:t>
              </a:r>
              <a:endParaRPr lang="zh-CN" altLang="en-US" sz="1800" kern="100" dirty="0">
                <a:effectLst/>
                <a:latin typeface="+mn-ea"/>
                <a:cs typeface="Times New Roman" panose="02020603050405020304" pitchFamily="18" charset="0"/>
              </a:endParaRPr>
            </a:p>
            <a:p>
              <a:endParaRPr lang="zh-CN" altLang="en-US" dirty="0">
                <a:latin typeface="+mn-ea"/>
              </a:endParaRPr>
            </a:p>
          </p:txBody>
        </p:sp>
        <p:sp>
          <p:nvSpPr>
            <p:cNvPr id="118" name="椭圆 117"/>
            <p:cNvSpPr/>
            <p:nvPr/>
          </p:nvSpPr>
          <p:spPr>
            <a:xfrm>
              <a:off x="584288" y="1727646"/>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1" name="组合 120"/>
          <p:cNvGrpSpPr/>
          <p:nvPr/>
        </p:nvGrpSpPr>
        <p:grpSpPr>
          <a:xfrm>
            <a:off x="635088" y="3136900"/>
            <a:ext cx="5251362" cy="1200329"/>
            <a:chOff x="584288" y="1612900"/>
            <a:chExt cx="5251362" cy="1200329"/>
          </a:xfrm>
        </p:grpSpPr>
        <p:sp>
          <p:nvSpPr>
            <p:cNvPr id="122" name="文本框 121"/>
            <p:cNvSpPr txBox="1"/>
            <p:nvPr/>
          </p:nvSpPr>
          <p:spPr>
            <a:xfrm>
              <a:off x="768644" y="1612900"/>
              <a:ext cx="5067006" cy="1200329"/>
            </a:xfrm>
            <a:prstGeom prst="rect">
              <a:avLst/>
            </a:prstGeom>
            <a:noFill/>
          </p:spPr>
          <p:txBody>
            <a:bodyPr wrap="square" rtlCol="0">
              <a:spAutoFit/>
            </a:bodyPr>
            <a:lstStyle/>
            <a:p>
              <a:pPr algn="just"/>
              <a:r>
                <a:rPr lang="zh-CN" altLang="en-US" b="1" dirty="0">
                  <a:latin typeface="+mn-ea"/>
                </a:rPr>
                <a:t>当前我国产业振兴存在的问题：</a:t>
              </a:r>
              <a:endParaRPr lang="en-US" altLang="zh-CN" b="1" dirty="0">
                <a:latin typeface="+mn-ea"/>
              </a:endParaRPr>
            </a:p>
            <a:p>
              <a:pPr algn="just"/>
              <a:r>
                <a:rPr lang="zh-CN" altLang="en-US" sz="1800" kern="100" dirty="0">
                  <a:effectLst/>
                  <a:latin typeface="+mn-ea"/>
                  <a:cs typeface="Times New Roman" panose="02020603050405020304" pitchFamily="18" charset="0"/>
                </a:rPr>
                <a:t>产业门类不全、产业链条较短、要素活力不足和质量效益不高等</a:t>
              </a:r>
              <a:r>
                <a:rPr lang="en-US" altLang="zh-CN" sz="1800" kern="100" dirty="0">
                  <a:effectLst/>
                  <a:latin typeface="+mn-ea"/>
                  <a:cs typeface="Times New Roman" panose="02020603050405020304" pitchFamily="18" charset="0"/>
                </a:rPr>
                <a:t>……</a:t>
              </a:r>
              <a:endParaRPr lang="zh-CN" altLang="en-US" sz="1800" kern="100" dirty="0">
                <a:effectLst/>
                <a:latin typeface="+mn-ea"/>
                <a:cs typeface="Times New Roman" panose="02020603050405020304" pitchFamily="18" charset="0"/>
              </a:endParaRPr>
            </a:p>
            <a:p>
              <a:pPr marL="0" marR="0" algn="just">
                <a:spcBef>
                  <a:spcPts val="0"/>
                </a:spcBef>
                <a:spcAft>
                  <a:spcPts val="0"/>
                </a:spcAft>
              </a:pPr>
              <a:endParaRPr lang="en-US" altLang="zh-CN" b="1" dirty="0">
                <a:latin typeface="+mn-ea"/>
              </a:endParaRPr>
            </a:p>
          </p:txBody>
        </p:sp>
        <p:sp>
          <p:nvSpPr>
            <p:cNvPr id="123" name="椭圆 122"/>
            <p:cNvSpPr/>
            <p:nvPr/>
          </p:nvSpPr>
          <p:spPr>
            <a:xfrm>
              <a:off x="584288" y="1727646"/>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7" name="组合 126"/>
          <p:cNvGrpSpPr/>
          <p:nvPr/>
        </p:nvGrpSpPr>
        <p:grpSpPr>
          <a:xfrm>
            <a:off x="635088" y="4337229"/>
            <a:ext cx="5251362" cy="1754326"/>
            <a:chOff x="584288" y="1612900"/>
            <a:chExt cx="5251362" cy="1754326"/>
          </a:xfrm>
        </p:grpSpPr>
        <p:sp>
          <p:nvSpPr>
            <p:cNvPr id="128" name="文本框 127"/>
            <p:cNvSpPr txBox="1"/>
            <p:nvPr/>
          </p:nvSpPr>
          <p:spPr>
            <a:xfrm>
              <a:off x="768644" y="1612900"/>
              <a:ext cx="5067006" cy="1754326"/>
            </a:xfrm>
            <a:prstGeom prst="rect">
              <a:avLst/>
            </a:prstGeom>
            <a:noFill/>
          </p:spPr>
          <p:txBody>
            <a:bodyPr wrap="square" rtlCol="0">
              <a:spAutoFit/>
            </a:bodyPr>
            <a:lstStyle/>
            <a:p>
              <a:pPr algn="just"/>
              <a:r>
                <a:rPr lang="zh-CN" altLang="en-US" b="1" dirty="0">
                  <a:latin typeface="+mn-ea"/>
                </a:rPr>
                <a:t>解决方案：</a:t>
              </a:r>
              <a:endParaRPr lang="en-US" altLang="zh-CN" b="1" dirty="0">
                <a:latin typeface="+mn-ea"/>
              </a:endParaRPr>
            </a:p>
            <a:p>
              <a:pPr marL="0" marR="0" algn="just">
                <a:spcBef>
                  <a:spcPts val="0"/>
                </a:spcBef>
                <a:spcAft>
                  <a:spcPts val="0"/>
                </a:spcAft>
              </a:pPr>
              <a:r>
                <a:rPr lang="zh-CN" altLang="en-US" sz="1800" kern="100" dirty="0">
                  <a:effectLst/>
                  <a:latin typeface="+mn-ea"/>
                </a:rPr>
                <a:t>因地制宜、突出特色</a:t>
              </a:r>
              <a:endParaRPr lang="zh-CN" altLang="en-US" sz="1800" kern="100" dirty="0">
                <a:effectLst/>
                <a:latin typeface="+mn-ea"/>
              </a:endParaRPr>
            </a:p>
            <a:p>
              <a:pPr marL="0" marR="0" algn="just">
                <a:spcBef>
                  <a:spcPts val="0"/>
                </a:spcBef>
                <a:spcAft>
                  <a:spcPts val="0"/>
                </a:spcAft>
              </a:pPr>
              <a:r>
                <a:rPr lang="zh-CN" altLang="en-US" sz="1800" kern="100" dirty="0">
                  <a:effectLst/>
                  <a:latin typeface="+mn-ea"/>
                </a:rPr>
                <a:t>市场导向、政府支持</a:t>
              </a:r>
              <a:endParaRPr lang="zh-CN" altLang="en-US" sz="1800" kern="100" dirty="0">
                <a:effectLst/>
                <a:latin typeface="+mn-ea"/>
              </a:endParaRPr>
            </a:p>
            <a:p>
              <a:pPr marL="0" marR="0" algn="just">
                <a:spcBef>
                  <a:spcPts val="0"/>
                </a:spcBef>
                <a:spcAft>
                  <a:spcPts val="0"/>
                </a:spcAft>
              </a:pPr>
              <a:r>
                <a:rPr lang="zh-CN" altLang="en-US" sz="1800" kern="100" dirty="0">
                  <a:effectLst/>
                  <a:latin typeface="+mn-ea"/>
                </a:rPr>
                <a:t>融合发展、联农带农</a:t>
              </a:r>
              <a:endParaRPr lang="zh-CN" altLang="en-US" sz="1800" kern="100" dirty="0">
                <a:effectLst/>
                <a:latin typeface="+mn-ea"/>
              </a:endParaRPr>
            </a:p>
            <a:p>
              <a:pPr marL="0" marR="0" algn="just">
                <a:spcBef>
                  <a:spcPts val="0"/>
                </a:spcBef>
                <a:spcAft>
                  <a:spcPts val="0"/>
                </a:spcAft>
              </a:pPr>
              <a:r>
                <a:rPr lang="zh-CN" altLang="en-US" sz="1800" kern="100" dirty="0">
                  <a:effectLst/>
                  <a:latin typeface="+mn-ea"/>
                </a:rPr>
                <a:t>绿色引领、创新驱动</a:t>
              </a:r>
              <a:endParaRPr lang="zh-CN" altLang="en-US" sz="1800" kern="100" dirty="0">
                <a:effectLst/>
                <a:latin typeface="+mn-ea"/>
              </a:endParaRPr>
            </a:p>
            <a:p>
              <a:pPr marL="0" marR="0" algn="just">
                <a:spcBef>
                  <a:spcPts val="0"/>
                </a:spcBef>
                <a:spcAft>
                  <a:spcPts val="0"/>
                </a:spcAft>
              </a:pPr>
              <a:endParaRPr lang="en-US" altLang="zh-CN" b="1" dirty="0">
                <a:latin typeface="+mn-ea"/>
              </a:endParaRPr>
            </a:p>
          </p:txBody>
        </p:sp>
        <p:sp>
          <p:nvSpPr>
            <p:cNvPr id="133" name="椭圆 132"/>
            <p:cNvSpPr/>
            <p:nvPr/>
          </p:nvSpPr>
          <p:spPr>
            <a:xfrm>
              <a:off x="584288" y="1727646"/>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4" name="组合 133"/>
          <p:cNvGrpSpPr/>
          <p:nvPr/>
        </p:nvGrpSpPr>
        <p:grpSpPr>
          <a:xfrm>
            <a:off x="6661238" y="996295"/>
            <a:ext cx="5251362" cy="369332"/>
            <a:chOff x="584288" y="1612900"/>
            <a:chExt cx="5251362" cy="369332"/>
          </a:xfrm>
        </p:grpSpPr>
        <p:sp>
          <p:nvSpPr>
            <p:cNvPr id="136" name="文本框 135"/>
            <p:cNvSpPr txBox="1"/>
            <p:nvPr/>
          </p:nvSpPr>
          <p:spPr>
            <a:xfrm>
              <a:off x="768644" y="1612900"/>
              <a:ext cx="5067006" cy="369332"/>
            </a:xfrm>
            <a:prstGeom prst="rect">
              <a:avLst/>
            </a:prstGeom>
            <a:noFill/>
          </p:spPr>
          <p:txBody>
            <a:bodyPr wrap="square" rtlCol="0">
              <a:spAutoFit/>
            </a:bodyPr>
            <a:lstStyle/>
            <a:p>
              <a:pPr algn="just"/>
              <a:r>
                <a:rPr lang="zh-CN" altLang="en-US" b="1" dirty="0">
                  <a:latin typeface="+mn-ea"/>
                </a:rPr>
                <a:t>示范案例：</a:t>
              </a:r>
              <a:endParaRPr lang="en-US" altLang="zh-CN" b="1" dirty="0">
                <a:latin typeface="+mn-ea"/>
              </a:endParaRPr>
            </a:p>
          </p:txBody>
        </p:sp>
        <p:sp>
          <p:nvSpPr>
            <p:cNvPr id="137" name="椭圆 136"/>
            <p:cNvSpPr/>
            <p:nvPr/>
          </p:nvSpPr>
          <p:spPr>
            <a:xfrm>
              <a:off x="584288" y="1727646"/>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9" name="文本框 148"/>
          <p:cNvSpPr txBox="1"/>
          <p:nvPr/>
        </p:nvSpPr>
        <p:spPr>
          <a:xfrm>
            <a:off x="6719229" y="1452905"/>
            <a:ext cx="6096000" cy="369332"/>
          </a:xfrm>
          <a:prstGeom prst="rect">
            <a:avLst/>
          </a:prstGeom>
          <a:noFill/>
        </p:spPr>
        <p:txBody>
          <a:bodyPr wrap="square">
            <a:spAutoFit/>
          </a:bodyPr>
          <a:lstStyle/>
          <a:p>
            <a:pPr marL="0" marR="0" algn="just">
              <a:spcBef>
                <a:spcPts val="0"/>
              </a:spcBef>
              <a:spcAft>
                <a:spcPts val="0"/>
              </a:spcAft>
            </a:pPr>
            <a:r>
              <a:rPr lang="zh-CN" altLang="en-US" sz="1800" b="1" kern="100" dirty="0">
                <a:solidFill>
                  <a:srgbClr val="000000"/>
                </a:solidFill>
                <a:effectLst/>
                <a:latin typeface="+mn-ea"/>
              </a:rPr>
              <a:t>以“三瓜公社”为代表的“电商特色产业模式”</a:t>
            </a:r>
            <a:endParaRPr lang="zh-CN" altLang="en-US" sz="1800" kern="100" dirty="0">
              <a:effectLst/>
              <a:latin typeface="+mn-ea"/>
            </a:endParaRPr>
          </a:p>
        </p:txBody>
      </p:sp>
      <p:sp>
        <p:nvSpPr>
          <p:cNvPr id="151" name="文本框 150"/>
          <p:cNvSpPr txBox="1"/>
          <p:nvPr/>
        </p:nvSpPr>
        <p:spPr>
          <a:xfrm>
            <a:off x="6719229" y="1902241"/>
            <a:ext cx="5067007" cy="2308324"/>
          </a:xfrm>
          <a:prstGeom prst="rect">
            <a:avLst/>
          </a:prstGeom>
          <a:noFill/>
        </p:spPr>
        <p:txBody>
          <a:bodyPr wrap="square">
            <a:spAutoFit/>
          </a:bodyPr>
          <a:lstStyle/>
          <a:p>
            <a:pPr marL="0" marR="0" algn="just">
              <a:spcBef>
                <a:spcPts val="0"/>
              </a:spcBef>
              <a:spcAft>
                <a:spcPts val="0"/>
              </a:spcAft>
            </a:pPr>
            <a:r>
              <a:rPr lang="zh-CN" altLang="en-US" sz="1800" kern="100" dirty="0">
                <a:solidFill>
                  <a:srgbClr val="000000"/>
                </a:solidFill>
                <a:effectLst/>
                <a:latin typeface="Times New Roman" panose="02020603050405020304" pitchFamily="18" charset="0"/>
                <a:cs typeface="Times New Roman" panose="02020603050405020304" pitchFamily="18" charset="0"/>
              </a:rPr>
              <a:t>    地处安徽省合肥市巢湖市半汤街道的“三瓜公社”</a:t>
            </a:r>
            <a:r>
              <a:rPr lang="zh-CN" altLang="en-US" kern="100" dirty="0">
                <a:latin typeface="Times New Roman" panose="02020603050405020304" pitchFamily="18" charset="0"/>
                <a:cs typeface="Times New Roman" panose="02020603050405020304" pitchFamily="18" charset="0"/>
              </a:rPr>
              <a:t>，占地</a:t>
            </a:r>
            <a:r>
              <a:rPr lang="zh-CN" altLang="en-US" sz="1800" kern="100" dirty="0">
                <a:solidFill>
                  <a:srgbClr val="000000"/>
                </a:solidFill>
                <a:effectLst/>
                <a:latin typeface="Times New Roman" panose="02020603050405020304" pitchFamily="18" charset="0"/>
                <a:cs typeface="Times New Roman" panose="02020603050405020304" pitchFamily="18" charset="0"/>
              </a:rPr>
              <a:t>总面积 </a:t>
            </a:r>
            <a:r>
              <a:rPr lang="en-US" altLang="zh-CN" sz="1800" kern="100" dirty="0">
                <a:solidFill>
                  <a:srgbClr val="000000"/>
                </a:solidFill>
                <a:effectLst/>
                <a:latin typeface="Times New Roman" panose="02020603050405020304" pitchFamily="18" charset="0"/>
                <a:cs typeface="Times New Roman" panose="02020603050405020304" pitchFamily="18" charset="0"/>
              </a:rPr>
              <a:t>10 </a:t>
            </a:r>
            <a:r>
              <a:rPr lang="zh-CN" altLang="en-US" sz="1800" kern="100" dirty="0">
                <a:solidFill>
                  <a:srgbClr val="000000"/>
                </a:solidFill>
                <a:effectLst/>
                <a:latin typeface="Times New Roman" panose="02020603050405020304" pitchFamily="18" charset="0"/>
                <a:cs typeface="Times New Roman" panose="02020603050405020304" pitchFamily="18" charset="0"/>
              </a:rPr>
              <a:t>平方公里左右，包括半汤街道部分区域以及周边十余个村，其中一期重点开发冬瓜民俗村、南瓜电商村以及西瓜美食村。</a:t>
            </a:r>
            <a:endParaRPr lang="en-US" altLang="zh-CN" sz="1800" kern="100" dirty="0">
              <a:solidFill>
                <a:srgbClr val="000000"/>
              </a:solidFill>
              <a:effectLst/>
              <a:latin typeface="Times New Roman" panose="02020603050405020304" pitchFamily="18" charset="0"/>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cs typeface="Times New Roman" panose="02020603050405020304" pitchFamily="18" charset="0"/>
              </a:rPr>
              <a:t>2017 </a:t>
            </a:r>
            <a:r>
              <a:rPr lang="zh-CN" altLang="en-US" sz="1800" kern="100" dirty="0">
                <a:solidFill>
                  <a:srgbClr val="000000"/>
                </a:solidFill>
                <a:effectLst/>
                <a:latin typeface="Times New Roman" panose="02020603050405020304" pitchFamily="18" charset="0"/>
                <a:cs typeface="Times New Roman" panose="02020603050405020304" pitchFamily="18" charset="0"/>
              </a:rPr>
              <a:t>年 </a:t>
            </a:r>
            <a:r>
              <a:rPr lang="en-US" altLang="zh-CN" sz="1800" kern="100" dirty="0">
                <a:solidFill>
                  <a:srgbClr val="000000"/>
                </a:solidFill>
                <a:effectLst/>
                <a:latin typeface="Times New Roman" panose="02020603050405020304" pitchFamily="18" charset="0"/>
                <a:cs typeface="Times New Roman" panose="02020603050405020304" pitchFamily="18" charset="0"/>
              </a:rPr>
              <a:t>7 </a:t>
            </a:r>
            <a:r>
              <a:rPr lang="zh-CN" altLang="en-US" sz="1800" kern="100" dirty="0">
                <a:solidFill>
                  <a:srgbClr val="000000"/>
                </a:solidFill>
                <a:effectLst/>
                <a:latin typeface="Times New Roman" panose="02020603050405020304" pitchFamily="18" charset="0"/>
                <a:cs typeface="Times New Roman" panose="02020603050405020304" pitchFamily="18" charset="0"/>
              </a:rPr>
              <a:t>月，“三瓜公社”被评为安徽省首批特色小镇第一名，</a:t>
            </a:r>
            <a:r>
              <a:rPr lang="en-US" altLang="zh-CN" sz="1800" kern="100" dirty="0">
                <a:solidFill>
                  <a:srgbClr val="000000"/>
                </a:solidFill>
                <a:effectLst/>
                <a:latin typeface="Times New Roman" panose="02020603050405020304" pitchFamily="18" charset="0"/>
                <a:cs typeface="Times New Roman" panose="02020603050405020304" pitchFamily="18" charset="0"/>
              </a:rPr>
              <a:t>2017 </a:t>
            </a:r>
            <a:r>
              <a:rPr lang="zh-CN" altLang="en-US" sz="1800" kern="100" dirty="0">
                <a:solidFill>
                  <a:srgbClr val="000000"/>
                </a:solidFill>
                <a:effectLst/>
                <a:latin typeface="Times New Roman" panose="02020603050405020304" pitchFamily="18" charset="0"/>
                <a:cs typeface="Times New Roman" panose="02020603050405020304" pitchFamily="18" charset="0"/>
              </a:rPr>
              <a:t>年接待游客量超过 </a:t>
            </a:r>
            <a:r>
              <a:rPr lang="en-US" altLang="zh-CN" sz="1800" kern="100" dirty="0">
                <a:solidFill>
                  <a:srgbClr val="000000"/>
                </a:solidFill>
                <a:effectLst/>
                <a:latin typeface="Times New Roman" panose="02020603050405020304" pitchFamily="18" charset="0"/>
                <a:cs typeface="Times New Roman" panose="02020603050405020304" pitchFamily="18" charset="0"/>
              </a:rPr>
              <a:t>500 </a:t>
            </a:r>
            <a:r>
              <a:rPr lang="zh-CN" altLang="en-US" sz="1800" kern="100" dirty="0">
                <a:solidFill>
                  <a:srgbClr val="000000"/>
                </a:solidFill>
                <a:effectLst/>
                <a:latin typeface="Times New Roman" panose="02020603050405020304" pitchFamily="18" charset="0"/>
                <a:cs typeface="Times New Roman" panose="02020603050405020304" pitchFamily="18" charset="0"/>
              </a:rPr>
              <a:t>万人次，其中各地考察人员超过 </a:t>
            </a:r>
            <a:r>
              <a:rPr lang="en-US" altLang="zh-CN" sz="1800" kern="100" dirty="0">
                <a:solidFill>
                  <a:srgbClr val="000000"/>
                </a:solidFill>
                <a:effectLst/>
                <a:latin typeface="Times New Roman" panose="02020603050405020304" pitchFamily="18" charset="0"/>
                <a:cs typeface="Times New Roman" panose="02020603050405020304" pitchFamily="18" charset="0"/>
              </a:rPr>
              <a:t>30 </a:t>
            </a:r>
            <a:r>
              <a:rPr lang="zh-CN" altLang="en-US" sz="1800" kern="100" dirty="0">
                <a:solidFill>
                  <a:srgbClr val="000000"/>
                </a:solidFill>
                <a:effectLst/>
                <a:latin typeface="Times New Roman" panose="02020603050405020304" pitchFamily="18" charset="0"/>
                <a:cs typeface="Times New Roman" panose="02020603050405020304" pitchFamily="18" charset="0"/>
              </a:rPr>
              <a:t>万人次</a:t>
            </a:r>
            <a:endParaRPr lang="zh-CN" altLang="en-US" sz="1800" kern="100" dirty="0">
              <a:effectLst/>
              <a:latin typeface="Times New Roman" panose="02020603050405020304" pitchFamily="18" charset="0"/>
              <a:cs typeface="Times New Roman" panose="02020603050405020304" pitchFamily="18" charset="0"/>
            </a:endParaRPr>
          </a:p>
          <a:p>
            <a:pPr marL="0" marR="0" algn="just">
              <a:spcBef>
                <a:spcPts val="0"/>
              </a:spcBef>
              <a:spcAft>
                <a:spcPts val="0"/>
              </a:spcAft>
            </a:pPr>
            <a:endParaRPr lang="zh-CN" altLang="en-US" sz="1800" kern="100" dirty="0">
              <a:effectLst/>
              <a:latin typeface="Times New Roman" panose="02020603050405020304" pitchFamily="18" charset="0"/>
              <a:cs typeface="Times New Roman" panose="02020603050405020304" pitchFamily="18" charset="0"/>
            </a:endParaRPr>
          </a:p>
        </p:txBody>
      </p:sp>
      <p:pic>
        <p:nvPicPr>
          <p:cNvPr id="153" name="图片 15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9094953" y="4020734"/>
            <a:ext cx="2771507" cy="1847671"/>
          </a:xfrm>
          <a:prstGeom prst="rect">
            <a:avLst/>
          </a:prstGeom>
          <a:noFill/>
          <a:ln>
            <a:noFill/>
          </a:ln>
        </p:spPr>
      </p:pic>
      <p:pic>
        <p:nvPicPr>
          <p:cNvPr id="152" name="图片 1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003264" y="5165115"/>
            <a:ext cx="3063764" cy="15726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sp>
        <p:nvSpPr>
          <p:cNvPr id="109"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人才振兴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文本框 112"/>
          <p:cNvSpPr txBox="1"/>
          <p:nvPr/>
        </p:nvSpPr>
        <p:spPr>
          <a:xfrm>
            <a:off x="2424771" y="1100771"/>
            <a:ext cx="184731" cy="646331"/>
          </a:xfrm>
          <a:prstGeom prst="rect">
            <a:avLst/>
          </a:prstGeom>
          <a:noFill/>
        </p:spPr>
        <p:txBody>
          <a:bodyPr wrap="none" rtlCol="0">
            <a:spAutoFit/>
          </a:bodyPr>
          <a:lstStyle/>
          <a:p>
            <a:endParaRPr lang="zh-CN" altLang="en-US" sz="1800" kern="100" dirty="0">
              <a:effectLst/>
              <a:latin typeface="+mn-ea"/>
            </a:endParaRPr>
          </a:p>
          <a:p>
            <a:endParaRPr lang="zh-CN" altLang="en-US" dirty="0">
              <a:latin typeface="+mn-ea"/>
            </a:endParaRPr>
          </a:p>
        </p:txBody>
      </p:sp>
      <p:sp>
        <p:nvSpPr>
          <p:cNvPr id="4" name="文本框 3"/>
          <p:cNvSpPr txBox="1"/>
          <p:nvPr/>
        </p:nvSpPr>
        <p:spPr>
          <a:xfrm>
            <a:off x="2424771" y="1100771"/>
            <a:ext cx="2831224" cy="646331"/>
          </a:xfrm>
          <a:prstGeom prst="rect">
            <a:avLst/>
          </a:prstGeom>
          <a:noFill/>
        </p:spPr>
        <p:txBody>
          <a:bodyPr wrap="none" rtlCol="0">
            <a:spAutoFit/>
          </a:bodyPr>
          <a:lstStyle/>
          <a:p>
            <a:r>
              <a:rPr lang="en-US" altLang="zh-CN" sz="1800" kern="100" dirty="0">
                <a:effectLst/>
                <a:latin typeface="+mn-ea"/>
              </a:rPr>
              <a:t>—— </a:t>
            </a:r>
            <a:r>
              <a:rPr lang="zh-CN" altLang="en-US" sz="1800" kern="100" dirty="0">
                <a:effectLst/>
                <a:latin typeface="+mn-ea"/>
              </a:rPr>
              <a:t>乡村振兴，关键在人</a:t>
            </a:r>
            <a:endParaRPr lang="zh-CN" altLang="en-US" sz="1800" kern="100" dirty="0">
              <a:effectLst/>
              <a:latin typeface="+mn-ea"/>
            </a:endParaRPr>
          </a:p>
          <a:p>
            <a:endParaRPr lang="zh-CN" altLang="en-US" dirty="0">
              <a:latin typeface="+mn-ea"/>
            </a:endParaRPr>
          </a:p>
        </p:txBody>
      </p:sp>
      <p:grpSp>
        <p:nvGrpSpPr>
          <p:cNvPr id="17" name="组合 16"/>
          <p:cNvGrpSpPr/>
          <p:nvPr/>
        </p:nvGrpSpPr>
        <p:grpSpPr>
          <a:xfrm>
            <a:off x="5551716" y="1688626"/>
            <a:ext cx="6452559" cy="369332"/>
            <a:chOff x="6457920" y="1047277"/>
            <a:chExt cx="6452559" cy="369332"/>
          </a:xfrm>
        </p:grpSpPr>
        <p:sp>
          <p:nvSpPr>
            <p:cNvPr id="14" name="文本框 13"/>
            <p:cNvSpPr txBox="1"/>
            <p:nvPr/>
          </p:nvSpPr>
          <p:spPr>
            <a:xfrm>
              <a:off x="6623979" y="1047277"/>
              <a:ext cx="6286500" cy="369332"/>
            </a:xfrm>
            <a:prstGeom prst="rect">
              <a:avLst/>
            </a:prstGeom>
            <a:noFill/>
          </p:spPr>
          <p:txBody>
            <a:bodyPr wrap="square">
              <a:spAutoFit/>
            </a:bodyPr>
            <a:lstStyle/>
            <a:p>
              <a:r>
                <a:rPr lang="zh-CN" altLang="zh-CN" sz="1800" b="1" dirty="0">
                  <a:solidFill>
                    <a:srgbClr val="000000"/>
                  </a:solidFill>
                  <a:effectLst/>
                  <a:latin typeface="+mn-ea"/>
                  <a:cs typeface="Times New Roman" panose="02020603050405020304" pitchFamily="18" charset="0"/>
                </a:rPr>
                <a:t>打造一支懂农业、爱农村、爱农民、本领过硬的干部队伍</a:t>
              </a:r>
              <a:endParaRPr lang="zh-CN" altLang="en-US" dirty="0">
                <a:latin typeface="+mn-ea"/>
              </a:endParaRPr>
            </a:p>
          </p:txBody>
        </p:sp>
        <p:sp>
          <p:nvSpPr>
            <p:cNvPr id="15" name="椭圆 14"/>
            <p:cNvSpPr/>
            <p:nvPr/>
          </p:nvSpPr>
          <p:spPr>
            <a:xfrm>
              <a:off x="6457920" y="1158248"/>
              <a:ext cx="120417" cy="147389"/>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293916" y="6020273"/>
            <a:ext cx="6096000" cy="369332"/>
          </a:xfrm>
          <a:prstGeom prst="rect">
            <a:avLst/>
          </a:prstGeom>
          <a:noFill/>
        </p:spPr>
        <p:txBody>
          <a:bodyPr wrap="square">
            <a:spAutoFit/>
          </a:bodyPr>
          <a:lstStyle/>
          <a:p>
            <a:r>
              <a:rPr lang="zh-CN" altLang="en-US" b="0" i="0" dirty="0">
                <a:solidFill>
                  <a:srgbClr val="333333"/>
                </a:solidFill>
                <a:effectLst/>
                <a:latin typeface="微软雅黑" panose="020B0503020204020204" charset="-122"/>
                <a:ea typeface="微软雅黑" panose="020B0503020204020204" charset="-122"/>
              </a:rPr>
              <a:t>山东聊城：“辣椒专业户”任召坤、崔广丹夫妇</a:t>
            </a:r>
            <a:endParaRPr lang="zh-CN" altLang="en-US" dirty="0"/>
          </a:p>
        </p:txBody>
      </p:sp>
      <p:sp>
        <p:nvSpPr>
          <p:cNvPr id="21" name="椭圆 20"/>
          <p:cNvSpPr/>
          <p:nvPr/>
        </p:nvSpPr>
        <p:spPr>
          <a:xfrm>
            <a:off x="402461" y="1799597"/>
            <a:ext cx="120417" cy="147389"/>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584288" y="1673407"/>
            <a:ext cx="3409862" cy="369332"/>
          </a:xfrm>
          <a:prstGeom prst="rect">
            <a:avLst/>
          </a:prstGeom>
          <a:noFill/>
        </p:spPr>
        <p:txBody>
          <a:bodyPr wrap="square">
            <a:spAutoFit/>
          </a:bodyPr>
          <a:lstStyle/>
          <a:p>
            <a:r>
              <a:rPr lang="zh-CN" altLang="zh-CN" sz="1800" b="1" dirty="0">
                <a:solidFill>
                  <a:srgbClr val="000000"/>
                </a:solidFill>
                <a:effectLst/>
                <a:latin typeface="+mn-ea"/>
                <a:cs typeface="Times New Roman" panose="02020603050405020304" pitchFamily="18" charset="0"/>
              </a:rPr>
              <a:t>完善农村实用性人才培育机制</a:t>
            </a:r>
            <a:endParaRPr lang="zh-CN" altLang="en-US" dirty="0">
              <a:latin typeface="+mn-ea"/>
            </a:endParaRPr>
          </a:p>
        </p:txBody>
      </p:sp>
      <p:sp>
        <p:nvSpPr>
          <p:cNvPr id="25" name="文本框 24"/>
          <p:cNvSpPr txBox="1"/>
          <p:nvPr/>
        </p:nvSpPr>
        <p:spPr>
          <a:xfrm>
            <a:off x="496888" y="2105529"/>
            <a:ext cx="4360862" cy="923330"/>
          </a:xfrm>
          <a:prstGeom prst="rect">
            <a:avLst/>
          </a:prstGeom>
          <a:noFill/>
        </p:spPr>
        <p:txBody>
          <a:bodyPr wrap="square">
            <a:spAutoFit/>
          </a:bodyPr>
          <a:lstStyle/>
          <a:p>
            <a:r>
              <a:rPr lang="en-US" altLang="zh-CN" sz="1800" dirty="0">
                <a:solidFill>
                  <a:srgbClr val="000000"/>
                </a:solidFill>
                <a:effectLst/>
                <a:latin typeface="+mn-ea"/>
                <a:cs typeface="Times New Roman" panose="02020603050405020304" pitchFamily="18" charset="0"/>
              </a:rPr>
              <a:t>     </a:t>
            </a:r>
            <a:r>
              <a:rPr lang="zh-CN" altLang="zh-CN" sz="1800" dirty="0">
                <a:solidFill>
                  <a:srgbClr val="000000"/>
                </a:solidFill>
                <a:effectLst/>
                <a:latin typeface="+mn-ea"/>
                <a:cs typeface="Times New Roman" panose="02020603050405020304" pitchFamily="18" charset="0"/>
              </a:rPr>
              <a:t>农业经营主体和农产品深加工管理人才，农村电商和涉农懂市场的经纪人人才，农业科技攻关和农业技术推广人才</a:t>
            </a:r>
            <a:r>
              <a:rPr lang="en-US" altLang="zh-CN" dirty="0">
                <a:solidFill>
                  <a:srgbClr val="000000"/>
                </a:solidFill>
                <a:latin typeface="+mn-ea"/>
                <a:cs typeface="Times New Roman" panose="02020603050405020304" pitchFamily="18" charset="0"/>
              </a:rPr>
              <a:t>……</a:t>
            </a:r>
            <a:endParaRPr lang="zh-CN" altLang="en-US" dirty="0">
              <a:latin typeface="+mn-ea"/>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7138" y="3387286"/>
            <a:ext cx="3639996" cy="2431166"/>
          </a:xfrm>
          <a:prstGeom prst="rect">
            <a:avLst/>
          </a:prstGeom>
        </p:spPr>
      </p:pic>
      <p:grpSp>
        <p:nvGrpSpPr>
          <p:cNvPr id="32" name="组合 31"/>
          <p:cNvGrpSpPr/>
          <p:nvPr/>
        </p:nvGrpSpPr>
        <p:grpSpPr>
          <a:xfrm>
            <a:off x="6637567" y="2567194"/>
            <a:ext cx="3446234" cy="3182695"/>
            <a:chOff x="6707417" y="2317095"/>
            <a:chExt cx="3446234" cy="3182695"/>
          </a:xfrm>
        </p:grpSpPr>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16957" r="17361"/>
            <a:stretch>
              <a:fillRect/>
            </a:stretch>
          </p:blipFill>
          <p:spPr>
            <a:xfrm>
              <a:off x="6707417" y="2317095"/>
              <a:ext cx="3389084" cy="2554226"/>
            </a:xfrm>
            <a:prstGeom prst="rect">
              <a:avLst/>
            </a:prstGeom>
          </p:spPr>
        </p:pic>
        <p:sp>
          <p:nvSpPr>
            <p:cNvPr id="31" name="文本框 30"/>
            <p:cNvSpPr txBox="1"/>
            <p:nvPr/>
          </p:nvSpPr>
          <p:spPr>
            <a:xfrm>
              <a:off x="6900646" y="5130458"/>
              <a:ext cx="3253005" cy="369332"/>
            </a:xfrm>
            <a:prstGeom prst="rect">
              <a:avLst/>
            </a:prstGeom>
            <a:noFill/>
          </p:spPr>
          <p:txBody>
            <a:bodyPr wrap="square">
              <a:spAutoFit/>
            </a:bodyPr>
            <a:lstStyle/>
            <a:p>
              <a:r>
                <a:rPr lang="zh-CN" altLang="zh-CN" sz="1800" spc="40" dirty="0">
                  <a:solidFill>
                    <a:srgbClr val="333333"/>
                  </a:solidFill>
                  <a:effectLst/>
                  <a:latin typeface="+mn-ea"/>
                  <a:cs typeface="Times New Roman" panose="02020603050405020304" pitchFamily="18" charset="0"/>
                </a:rPr>
                <a:t>百坭村</a:t>
              </a:r>
              <a:r>
                <a:rPr lang="zh-CN" altLang="en-US" sz="1800" spc="40" dirty="0">
                  <a:solidFill>
                    <a:srgbClr val="333333"/>
                  </a:solidFill>
                  <a:effectLst/>
                  <a:latin typeface="+mn-ea"/>
                  <a:cs typeface="Times New Roman" panose="02020603050405020304" pitchFamily="18" charset="0"/>
                </a:rPr>
                <a:t>第一书记</a:t>
              </a:r>
              <a:r>
                <a:rPr lang="en-US" altLang="zh-CN" sz="1800" spc="40" dirty="0">
                  <a:solidFill>
                    <a:srgbClr val="333333"/>
                  </a:solidFill>
                  <a:effectLst/>
                  <a:latin typeface="+mn-ea"/>
                  <a:cs typeface="Times New Roman" panose="02020603050405020304" pitchFamily="18" charset="0"/>
                </a:rPr>
                <a:t>——</a:t>
              </a:r>
              <a:r>
                <a:rPr lang="zh-CN" altLang="en-US" sz="1800" spc="40" dirty="0">
                  <a:solidFill>
                    <a:srgbClr val="333333"/>
                  </a:solidFill>
                  <a:effectLst/>
                  <a:latin typeface="+mn-ea"/>
                  <a:cs typeface="Times New Roman" panose="02020603050405020304" pitchFamily="18" charset="0"/>
                </a:rPr>
                <a:t>黄文秀</a:t>
              </a:r>
              <a:endParaRPr lang="zh-CN" altLang="en-US" dirty="0">
                <a:latin typeface="+mn-e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sp>
        <p:nvSpPr>
          <p:cNvPr id="109"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white"/>
                </a:solidFill>
                <a:latin typeface="微软雅黑" panose="020B0503020204020204" charset="-122"/>
                <a:ea typeface="微软雅黑" panose="020B0503020204020204" charset="-122"/>
              </a:rPr>
              <a:t>文化</a:t>
            </a: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文本框 112"/>
          <p:cNvSpPr txBox="1"/>
          <p:nvPr/>
        </p:nvSpPr>
        <p:spPr>
          <a:xfrm>
            <a:off x="2424771" y="1100771"/>
            <a:ext cx="2369559" cy="646331"/>
          </a:xfrm>
          <a:prstGeom prst="rect">
            <a:avLst/>
          </a:prstGeom>
          <a:noFill/>
        </p:spPr>
        <p:txBody>
          <a:bodyPr wrap="none" rtlCol="0">
            <a:spAutoFit/>
          </a:bodyPr>
          <a:lstStyle/>
          <a:p>
            <a:r>
              <a:rPr lang="en-US" altLang="zh-CN" sz="1800" kern="100" dirty="0">
                <a:effectLst/>
                <a:latin typeface="+mn-ea"/>
              </a:rPr>
              <a:t>—— </a:t>
            </a:r>
            <a:r>
              <a:rPr lang="zh-CN" altLang="en-US" sz="1800" kern="100" dirty="0">
                <a:effectLst/>
                <a:latin typeface="+mn-ea"/>
              </a:rPr>
              <a:t>乡村振兴的灵魂</a:t>
            </a:r>
            <a:endParaRPr lang="zh-CN" altLang="en-US" sz="1800" kern="100" dirty="0">
              <a:effectLst/>
              <a:latin typeface="+mn-ea"/>
            </a:endParaRPr>
          </a:p>
          <a:p>
            <a:endParaRPr lang="zh-CN" altLang="en-US" dirty="0">
              <a:latin typeface="+mn-ea"/>
            </a:endParaRPr>
          </a:p>
        </p:txBody>
      </p:sp>
      <p:grpSp>
        <p:nvGrpSpPr>
          <p:cNvPr id="35" name="组合 34"/>
          <p:cNvGrpSpPr/>
          <p:nvPr/>
        </p:nvGrpSpPr>
        <p:grpSpPr>
          <a:xfrm>
            <a:off x="648227" y="1708809"/>
            <a:ext cx="2683051" cy="369332"/>
            <a:chOff x="648227" y="1708809"/>
            <a:chExt cx="2683051" cy="369332"/>
          </a:xfrm>
        </p:grpSpPr>
        <p:sp>
          <p:nvSpPr>
            <p:cNvPr id="10" name="文本框 9"/>
            <p:cNvSpPr txBox="1"/>
            <p:nvPr/>
          </p:nvSpPr>
          <p:spPr>
            <a:xfrm>
              <a:off x="838288" y="1708809"/>
              <a:ext cx="2492990" cy="369332"/>
            </a:xfrm>
            <a:prstGeom prst="rect">
              <a:avLst/>
            </a:prstGeom>
            <a:noFill/>
          </p:spPr>
          <p:txBody>
            <a:bodyPr wrap="none" rtlCol="0">
              <a:spAutoFit/>
            </a:bodyPr>
            <a:lstStyle/>
            <a:p>
              <a:r>
                <a:rPr lang="zh-CN" altLang="zh-CN" sz="1800" dirty="0">
                  <a:effectLst/>
                  <a:ea typeface="微软雅黑" panose="020B0503020204020204" charset="-122"/>
                  <a:cs typeface="Times New Roman" panose="02020603050405020304" pitchFamily="18" charset="0"/>
                </a:rPr>
                <a:t>传承创新优秀传统文化</a:t>
              </a:r>
              <a:endParaRPr lang="zh-CN" altLang="en-US" dirty="0"/>
            </a:p>
          </p:txBody>
        </p:sp>
        <p:sp>
          <p:nvSpPr>
            <p:cNvPr id="11" name="椭圆 10"/>
            <p:cNvSpPr/>
            <p:nvPr/>
          </p:nvSpPr>
          <p:spPr>
            <a:xfrm>
              <a:off x="648227" y="1819780"/>
              <a:ext cx="120417" cy="147389"/>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2"/>
          <p:cNvSpPr txBox="1"/>
          <p:nvPr/>
        </p:nvSpPr>
        <p:spPr>
          <a:xfrm>
            <a:off x="584288" y="2170474"/>
            <a:ext cx="6096000" cy="369332"/>
          </a:xfrm>
          <a:prstGeom prst="rect">
            <a:avLst/>
          </a:prstGeom>
          <a:noFill/>
        </p:spPr>
        <p:txBody>
          <a:bodyPr wrap="square">
            <a:spAutoFit/>
          </a:bodyPr>
          <a:lstStyle/>
          <a:p>
            <a:pPr marL="0" marR="0" algn="just">
              <a:spcBef>
                <a:spcPts val="0"/>
              </a:spcBef>
              <a:spcAft>
                <a:spcPts val="0"/>
              </a:spcAft>
            </a:pPr>
            <a:r>
              <a:rPr lang="zh-CN" altLang="en-US" sz="1800" dirty="0">
                <a:effectLst/>
                <a:latin typeface="微软雅黑" panose="020B0503020204020204" charset="-122"/>
                <a:ea typeface="微软雅黑" panose="020B0503020204020204" charset="-122"/>
              </a:rPr>
              <a:t>林溪村：“保护中促进开发，在开发中落实保护”</a:t>
            </a:r>
            <a:endParaRPr lang="zh-CN" altLang="en-US" sz="2000" dirty="0">
              <a:effectLst/>
              <a:latin typeface="Calibri" panose="020F0502020204030204" pitchFamily="34" charset="0"/>
            </a:endParaRPr>
          </a:p>
        </p:txBody>
      </p:sp>
      <p:grpSp>
        <p:nvGrpSpPr>
          <p:cNvPr id="32" name="组合 31"/>
          <p:cNvGrpSpPr/>
          <p:nvPr/>
        </p:nvGrpSpPr>
        <p:grpSpPr>
          <a:xfrm>
            <a:off x="708435" y="2706520"/>
            <a:ext cx="6054315" cy="4047057"/>
            <a:chOff x="708435" y="2706520"/>
            <a:chExt cx="6054315" cy="4047057"/>
          </a:xfrm>
        </p:grpSpPr>
        <p:grpSp>
          <p:nvGrpSpPr>
            <p:cNvPr id="24" name="组合 23"/>
            <p:cNvGrpSpPr/>
            <p:nvPr/>
          </p:nvGrpSpPr>
          <p:grpSpPr>
            <a:xfrm>
              <a:off x="708435" y="2706520"/>
              <a:ext cx="6054315" cy="2047470"/>
              <a:chOff x="708435" y="2706521"/>
              <a:chExt cx="7052049" cy="2216751"/>
            </a:xfrm>
          </p:grpSpPr>
          <p:grpSp>
            <p:nvGrpSpPr>
              <p:cNvPr id="17" name="组合 16"/>
              <p:cNvGrpSpPr/>
              <p:nvPr/>
            </p:nvGrpSpPr>
            <p:grpSpPr>
              <a:xfrm>
                <a:off x="708435" y="2706521"/>
                <a:ext cx="2695533" cy="2216751"/>
                <a:chOff x="838288" y="2159000"/>
                <a:chExt cx="2762882" cy="2216751"/>
              </a:xfrm>
            </p:grpSpPr>
            <p:pic>
              <p:nvPicPr>
                <p:cNvPr id="14" name="图片 13"/>
                <p:cNvPicPr>
                  <a:picLocks noChangeAspect="1" noChangeArrowheads="1"/>
                </p:cNvPicPr>
                <p:nvPr/>
              </p:nvPicPr>
              <p:blipFill>
                <a:blip r:embed="rId1"/>
                <a:srcRect/>
                <a:stretch>
                  <a:fillRect/>
                </a:stretch>
              </p:blipFill>
              <p:spPr>
                <a:xfrm>
                  <a:off x="838288" y="2159000"/>
                  <a:ext cx="2762882" cy="1765300"/>
                </a:xfrm>
                <a:prstGeom prst="rect">
                  <a:avLst/>
                </a:prstGeom>
              </p:spPr>
            </p:pic>
            <p:sp>
              <p:nvSpPr>
                <p:cNvPr id="16" name="文本框 15"/>
                <p:cNvSpPr txBox="1"/>
                <p:nvPr/>
              </p:nvSpPr>
              <p:spPr>
                <a:xfrm>
                  <a:off x="838288" y="4009206"/>
                  <a:ext cx="2707823" cy="366545"/>
                </a:xfrm>
                <a:prstGeom prst="rect">
                  <a:avLst/>
                </a:prstGeom>
                <a:noFill/>
              </p:spPr>
              <p:txBody>
                <a:bodyPr wrap="square">
                  <a:spAutoFit/>
                </a:bodyPr>
                <a:lstStyle/>
                <a:p>
                  <a:pPr marL="0" marR="0" algn="just">
                    <a:spcBef>
                      <a:spcPts val="0"/>
                    </a:spcBef>
                    <a:spcAft>
                      <a:spcPts val="0"/>
                    </a:spcAft>
                  </a:pPr>
                  <a:r>
                    <a:rPr lang="zh-CN" altLang="en-US" sz="1600" dirty="0">
                      <a:effectLst/>
                      <a:latin typeface="微软雅黑" panose="020B0503020204020204" charset="-122"/>
                      <a:ea typeface="微软雅黑" panose="020B0503020204020204" charset="-122"/>
                    </a:rPr>
                    <a:t>明朝抗倭遗址</a:t>
                  </a:r>
                  <a:r>
                    <a:rPr lang="en-US" altLang="zh-CN" sz="1600" dirty="0">
                      <a:effectLst/>
                      <a:latin typeface="微软雅黑" panose="020B0503020204020204" charset="-122"/>
                      <a:ea typeface="微软雅黑" panose="020B0503020204020204" charset="-122"/>
                    </a:rPr>
                    <a:t>-</a:t>
                  </a:r>
                  <a:r>
                    <a:rPr lang="zh-CN" altLang="en-US" sz="1600" dirty="0">
                      <a:effectLst/>
                      <a:latin typeface="微软雅黑" panose="020B0503020204020204" charset="-122"/>
                      <a:ea typeface="微软雅黑" panose="020B0503020204020204" charset="-122"/>
                    </a:rPr>
                    <a:t>林墩寨</a:t>
                  </a:r>
                  <a:endParaRPr lang="zh-CN" altLang="en-US" sz="1600" dirty="0">
                    <a:effectLst/>
                    <a:latin typeface="Calibri" panose="020F0502020204030204" pitchFamily="34" charset="0"/>
                  </a:endParaRPr>
                </a:p>
              </p:txBody>
            </p:sp>
          </p:grpSp>
          <p:grpSp>
            <p:nvGrpSpPr>
              <p:cNvPr id="23" name="组合 22"/>
              <p:cNvGrpSpPr/>
              <p:nvPr/>
            </p:nvGrpSpPr>
            <p:grpSpPr>
              <a:xfrm>
                <a:off x="1321584" y="2717252"/>
                <a:ext cx="6438900" cy="2158590"/>
                <a:chOff x="1321584" y="2717252"/>
                <a:chExt cx="6438900" cy="2158590"/>
              </a:xfrm>
            </p:grpSpPr>
            <p:pic>
              <p:nvPicPr>
                <p:cNvPr id="18" name="图片 17"/>
                <p:cNvPicPr>
                  <a:picLocks noChangeAspect="1" noChangeArrowheads="1"/>
                </p:cNvPicPr>
                <p:nvPr/>
              </p:nvPicPr>
              <p:blipFill rotWithShape="1">
                <a:blip r:embed="rId2"/>
                <a:srcRect r="6260" b="4405"/>
                <a:stretch>
                  <a:fillRect/>
                </a:stretch>
              </p:blipFill>
              <p:spPr>
                <a:xfrm>
                  <a:off x="3498850" y="2717252"/>
                  <a:ext cx="2583402" cy="1754570"/>
                </a:xfrm>
                <a:prstGeom prst="rect">
                  <a:avLst/>
                </a:prstGeom>
              </p:spPr>
            </p:pic>
            <p:sp>
              <p:nvSpPr>
                <p:cNvPr id="22" name="文本框 21"/>
                <p:cNvSpPr txBox="1"/>
                <p:nvPr/>
              </p:nvSpPr>
              <p:spPr>
                <a:xfrm>
                  <a:off x="1321584" y="4537289"/>
                  <a:ext cx="6438900" cy="338553"/>
                </a:xfrm>
                <a:prstGeom prst="rect">
                  <a:avLst/>
                </a:prstGeom>
                <a:noFill/>
              </p:spPr>
              <p:txBody>
                <a:bodyPr wrap="square">
                  <a:spAutoFit/>
                </a:bodyPr>
                <a:lstStyle/>
                <a:p>
                  <a:pPr marR="0" lvl="5">
                    <a:spcBef>
                      <a:spcPts val="0"/>
                    </a:spcBef>
                    <a:spcAft>
                      <a:spcPts val="0"/>
                    </a:spcAft>
                  </a:pPr>
                  <a:r>
                    <a:rPr lang="zh-CN" altLang="en-US" sz="1600" dirty="0">
                      <a:effectLst/>
                      <a:latin typeface="微软雅黑" panose="020B0503020204020204" charset="-122"/>
                      <a:ea typeface="微软雅黑" panose="020B0503020204020204" charset="-122"/>
                    </a:rPr>
                    <a:t>林秉汉故居</a:t>
                  </a:r>
                  <a:endParaRPr lang="zh-CN" altLang="en-US" sz="1600" dirty="0">
                    <a:effectLst/>
                    <a:latin typeface="Calibri" panose="020F0502020204030204" pitchFamily="34" charset="0"/>
                  </a:endParaRPr>
                </a:p>
              </p:txBody>
            </p:sp>
          </p:grpSp>
        </p:grpSp>
        <p:grpSp>
          <p:nvGrpSpPr>
            <p:cNvPr id="31" name="组合 30"/>
            <p:cNvGrpSpPr/>
            <p:nvPr/>
          </p:nvGrpSpPr>
          <p:grpSpPr>
            <a:xfrm>
              <a:off x="708435" y="4770655"/>
              <a:ext cx="2314165" cy="1956761"/>
              <a:chOff x="708435" y="4770655"/>
              <a:chExt cx="2314165" cy="1956761"/>
            </a:xfrm>
          </p:grpSpPr>
          <p:pic>
            <p:nvPicPr>
              <p:cNvPr id="25" name="图片 24"/>
              <p:cNvPicPr>
                <a:picLocks noChangeAspect="1" noChangeArrowheads="1"/>
              </p:cNvPicPr>
              <p:nvPr/>
            </p:nvPicPr>
            <p:blipFill rotWithShape="1">
              <a:blip r:embed="rId3"/>
              <a:srcRect r="21833" b="17121"/>
              <a:stretch>
                <a:fillRect/>
              </a:stretch>
            </p:blipFill>
            <p:spPr>
              <a:xfrm>
                <a:off x="708435" y="4770655"/>
                <a:ext cx="2314165" cy="1618207"/>
              </a:xfrm>
              <a:prstGeom prst="rect">
                <a:avLst/>
              </a:prstGeom>
            </p:spPr>
          </p:pic>
          <p:sp>
            <p:nvSpPr>
              <p:cNvPr id="27" name="文本框 26"/>
              <p:cNvSpPr txBox="1"/>
              <p:nvPr/>
            </p:nvSpPr>
            <p:spPr>
              <a:xfrm>
                <a:off x="1376059" y="6388862"/>
                <a:ext cx="882650" cy="338554"/>
              </a:xfrm>
              <a:prstGeom prst="rect">
                <a:avLst/>
              </a:prstGeom>
              <a:noFill/>
            </p:spPr>
            <p:txBody>
              <a:bodyPr wrap="square">
                <a:spAutoFit/>
              </a:bodyPr>
              <a:lstStyle/>
              <a:p>
                <a:pPr marL="0" marR="0" algn="just">
                  <a:spcBef>
                    <a:spcPts val="0"/>
                  </a:spcBef>
                  <a:spcAft>
                    <a:spcPts val="0"/>
                  </a:spcAft>
                </a:pPr>
                <a:r>
                  <a:rPr lang="zh-CN" altLang="en-US" sz="1600" dirty="0">
                    <a:effectLst/>
                    <a:latin typeface="微软雅黑" panose="020B0503020204020204" charset="-122"/>
                    <a:ea typeface="微软雅黑" panose="020B0503020204020204" charset="-122"/>
                  </a:rPr>
                  <a:t>鼠曲粿</a:t>
                </a:r>
                <a:endParaRPr lang="zh-CN" altLang="en-US" sz="1600" dirty="0">
                  <a:effectLst/>
                  <a:latin typeface="Calibri" panose="020F0502020204030204" pitchFamily="34" charset="0"/>
                </a:endParaRPr>
              </a:p>
            </p:txBody>
          </p:sp>
        </p:grpSp>
        <p:grpSp>
          <p:nvGrpSpPr>
            <p:cNvPr id="30" name="组合 29"/>
            <p:cNvGrpSpPr/>
            <p:nvPr/>
          </p:nvGrpSpPr>
          <p:grpSpPr>
            <a:xfrm>
              <a:off x="3104058" y="4770654"/>
              <a:ext cx="2217899" cy="1982923"/>
              <a:chOff x="3104058" y="4770654"/>
              <a:chExt cx="2217899" cy="1982923"/>
            </a:xfrm>
          </p:grpSpPr>
          <p:pic>
            <p:nvPicPr>
              <p:cNvPr id="28" name="图片 27"/>
              <p:cNvPicPr>
                <a:picLocks noChangeAspect="1" noChangeArrowheads="1"/>
              </p:cNvPicPr>
              <p:nvPr/>
            </p:nvPicPr>
            <p:blipFill rotWithShape="1">
              <a:blip r:embed="rId4"/>
              <a:srcRect t="5616" r="13759"/>
              <a:stretch>
                <a:fillRect/>
              </a:stretch>
            </p:blipFill>
            <p:spPr>
              <a:xfrm>
                <a:off x="3104058" y="4770654"/>
                <a:ext cx="2217899" cy="1618207"/>
              </a:xfrm>
              <a:prstGeom prst="rect">
                <a:avLst/>
              </a:prstGeom>
            </p:spPr>
          </p:pic>
          <p:sp>
            <p:nvSpPr>
              <p:cNvPr id="29" name="文本框 28"/>
              <p:cNvSpPr txBox="1"/>
              <p:nvPr/>
            </p:nvSpPr>
            <p:spPr>
              <a:xfrm>
                <a:off x="3706509" y="6415023"/>
                <a:ext cx="882650" cy="338554"/>
              </a:xfrm>
              <a:prstGeom prst="rect">
                <a:avLst/>
              </a:prstGeom>
              <a:noFill/>
            </p:spPr>
            <p:txBody>
              <a:bodyPr wrap="square">
                <a:spAutoFit/>
              </a:bodyPr>
              <a:lstStyle/>
              <a:p>
                <a:pPr marL="0" marR="0" algn="just">
                  <a:spcBef>
                    <a:spcPts val="0"/>
                  </a:spcBef>
                  <a:spcAft>
                    <a:spcPts val="0"/>
                  </a:spcAft>
                </a:pPr>
                <a:r>
                  <a:rPr lang="zh-CN" altLang="en-US" sz="1600" dirty="0">
                    <a:effectLst/>
                    <a:latin typeface="微软雅黑" panose="020B0503020204020204" charset="-122"/>
                    <a:ea typeface="微软雅黑" panose="020B0503020204020204" charset="-122"/>
                  </a:rPr>
                  <a:t>鼠曲粿</a:t>
                </a:r>
                <a:endParaRPr lang="zh-CN" altLang="en-US" sz="1600" dirty="0">
                  <a:effectLst/>
                  <a:latin typeface="Calibri" panose="020F0502020204030204" pitchFamily="34" charset="0"/>
                </a:endParaRPr>
              </a:p>
            </p:txBody>
          </p:sp>
        </p:grpSp>
      </p:grpSp>
      <p:grpSp>
        <p:nvGrpSpPr>
          <p:cNvPr id="36" name="组合 35"/>
          <p:cNvGrpSpPr/>
          <p:nvPr/>
        </p:nvGrpSpPr>
        <p:grpSpPr>
          <a:xfrm>
            <a:off x="6380813" y="1699490"/>
            <a:ext cx="3397017" cy="369332"/>
            <a:chOff x="648227" y="1694851"/>
            <a:chExt cx="3397017" cy="369332"/>
          </a:xfrm>
        </p:grpSpPr>
        <p:sp>
          <p:nvSpPr>
            <p:cNvPr id="37" name="文本框 36"/>
            <p:cNvSpPr txBox="1"/>
            <p:nvPr/>
          </p:nvSpPr>
          <p:spPr>
            <a:xfrm>
              <a:off x="768644" y="1694851"/>
              <a:ext cx="3276600" cy="369332"/>
            </a:xfrm>
            <a:prstGeom prst="rect">
              <a:avLst/>
            </a:prstGeom>
            <a:noFill/>
          </p:spPr>
          <p:txBody>
            <a:bodyPr wrap="square" rtlCol="0">
              <a:spAutoFit/>
            </a:bodyPr>
            <a:lstStyle/>
            <a:p>
              <a:pPr algn="just"/>
              <a:r>
                <a:rPr lang="zh-CN" altLang="zh-CN" sz="1800" kern="100" dirty="0">
                  <a:effectLst/>
                  <a:latin typeface="等线" panose="02010600030101010101" charset="-122"/>
                  <a:ea typeface="微软雅黑" panose="020B0503020204020204" charset="-122"/>
                  <a:cs typeface="Times New Roman" panose="02020603050405020304" pitchFamily="18" charset="0"/>
                </a:rPr>
                <a:t>发展文化产业助力乡村富裕</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38" name="椭圆 37"/>
            <p:cNvSpPr/>
            <p:nvPr/>
          </p:nvSpPr>
          <p:spPr>
            <a:xfrm>
              <a:off x="648227" y="1819780"/>
              <a:ext cx="120417" cy="147389"/>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0" name="文本框 39"/>
          <p:cNvSpPr txBox="1"/>
          <p:nvPr/>
        </p:nvSpPr>
        <p:spPr>
          <a:xfrm>
            <a:off x="6286500" y="2116176"/>
            <a:ext cx="6096000" cy="369332"/>
          </a:xfrm>
          <a:prstGeom prst="rect">
            <a:avLst/>
          </a:prstGeom>
          <a:noFill/>
        </p:spPr>
        <p:txBody>
          <a:bodyPr wrap="square">
            <a:spAutoFit/>
          </a:bodyPr>
          <a:lstStyle/>
          <a:p>
            <a:pPr marL="0" marR="0" algn="just">
              <a:spcBef>
                <a:spcPts val="0"/>
              </a:spcBef>
              <a:spcAft>
                <a:spcPts val="0"/>
              </a:spcAft>
            </a:pPr>
            <a:r>
              <a:rPr lang="zh-CN" altLang="en-US" sz="1800" dirty="0">
                <a:effectLst/>
                <a:latin typeface="微软雅黑" panose="020B0503020204020204" charset="-122"/>
                <a:ea typeface="微软雅黑" panose="020B0503020204020204" charset="-122"/>
              </a:rPr>
              <a:t>坎下村：打造“博物馆</a:t>
            </a:r>
            <a:r>
              <a:rPr lang="en-US" altLang="zh-CN" sz="1800" dirty="0">
                <a:effectLst/>
                <a:latin typeface="微软雅黑" panose="020B0503020204020204" charset="-122"/>
                <a:ea typeface="微软雅黑" panose="020B0503020204020204" charset="-122"/>
              </a:rPr>
              <a:t>+</a:t>
            </a:r>
            <a:r>
              <a:rPr lang="zh-CN" altLang="en-US" sz="1800" dirty="0">
                <a:effectLst/>
                <a:latin typeface="微软雅黑" panose="020B0503020204020204" charset="-122"/>
                <a:ea typeface="微软雅黑" panose="020B0503020204020204" charset="-122"/>
              </a:rPr>
              <a:t>民宿”，让传统建筑“活”起来</a:t>
            </a:r>
            <a:endParaRPr lang="zh-CN" altLang="en-US" sz="2000" dirty="0">
              <a:effectLst/>
              <a:latin typeface="Calibri" panose="020F0502020204030204" pitchFamily="34" charset="0"/>
            </a:endParaRPr>
          </a:p>
        </p:txBody>
      </p:sp>
      <p:pic>
        <p:nvPicPr>
          <p:cNvPr id="41" name="图片 40"/>
          <p:cNvPicPr>
            <a:picLocks noChangeAspect="1" noChangeArrowheads="1"/>
          </p:cNvPicPr>
          <p:nvPr/>
        </p:nvPicPr>
        <p:blipFill>
          <a:blip r:embed="rId5"/>
          <a:srcRect/>
          <a:stretch>
            <a:fillRect/>
          </a:stretch>
        </p:blipFill>
        <p:spPr>
          <a:xfrm>
            <a:off x="6286500" y="2629876"/>
            <a:ext cx="2724150" cy="1812468"/>
          </a:xfrm>
          <a:prstGeom prst="rect">
            <a:avLst/>
          </a:prstGeom>
        </p:spPr>
      </p:pic>
      <p:sp>
        <p:nvSpPr>
          <p:cNvPr id="42" name="文本框 41"/>
          <p:cNvSpPr txBox="1"/>
          <p:nvPr/>
        </p:nvSpPr>
        <p:spPr>
          <a:xfrm>
            <a:off x="9382365" y="3234959"/>
            <a:ext cx="1981200" cy="646331"/>
          </a:xfrm>
          <a:prstGeom prst="rect">
            <a:avLst/>
          </a:prstGeom>
          <a:noFill/>
        </p:spPr>
        <p:txBody>
          <a:bodyPr wrap="square" rtlCol="0">
            <a:spAutoFit/>
          </a:bodyPr>
          <a:lstStyle/>
          <a:p>
            <a:r>
              <a:rPr lang="en-US" altLang="zh-CN" dirty="0">
                <a:latin typeface="+mn-ea"/>
              </a:rPr>
              <a:t>1.</a:t>
            </a:r>
            <a:r>
              <a:rPr lang="zh-CN" altLang="en-US" dirty="0">
                <a:latin typeface="+mn-ea"/>
              </a:rPr>
              <a:t>打造</a:t>
            </a:r>
            <a:r>
              <a:rPr lang="zh-CN" altLang="zh-CN" sz="1800" dirty="0">
                <a:effectLst/>
                <a:latin typeface="+mn-ea"/>
                <a:cs typeface="Times New Roman" panose="02020603050405020304" pitchFamily="18" charset="0"/>
              </a:rPr>
              <a:t>民俗博物馆，丰富文化体验</a:t>
            </a:r>
            <a:endParaRPr lang="zh-CN" altLang="en-US" dirty="0">
              <a:latin typeface="+mn-ea"/>
            </a:endParaRPr>
          </a:p>
        </p:txBody>
      </p:sp>
      <p:pic>
        <p:nvPicPr>
          <p:cNvPr id="45" name="图片 44"/>
          <p:cNvPicPr>
            <a:picLocks noChangeAspect="1" noChangeArrowheads="1"/>
          </p:cNvPicPr>
          <p:nvPr/>
        </p:nvPicPr>
        <p:blipFill>
          <a:blip r:embed="rId6"/>
          <a:srcRect/>
          <a:stretch>
            <a:fillRect/>
          </a:stretch>
        </p:blipFill>
        <p:spPr>
          <a:xfrm>
            <a:off x="9010649" y="4442344"/>
            <a:ext cx="3095739" cy="2066406"/>
          </a:xfrm>
          <a:prstGeom prst="rect">
            <a:avLst/>
          </a:prstGeom>
        </p:spPr>
      </p:pic>
      <p:sp>
        <p:nvSpPr>
          <p:cNvPr id="46" name="箭头: 左 45"/>
          <p:cNvSpPr/>
          <p:nvPr/>
        </p:nvSpPr>
        <p:spPr>
          <a:xfrm>
            <a:off x="9059171" y="3393236"/>
            <a:ext cx="323851" cy="70690"/>
          </a:xfrm>
          <a:prstGeom prst="leftArrow">
            <a:avLst/>
          </a:prstGeom>
          <a:solidFill>
            <a:srgbClr val="6FAE44"/>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579256" y="5028434"/>
            <a:ext cx="1981200" cy="646331"/>
          </a:xfrm>
          <a:prstGeom prst="rect">
            <a:avLst/>
          </a:prstGeom>
          <a:noFill/>
        </p:spPr>
        <p:txBody>
          <a:bodyPr wrap="square" rtlCol="0">
            <a:spAutoFit/>
          </a:bodyPr>
          <a:lstStyle/>
          <a:p>
            <a:r>
              <a:rPr lang="en-US" altLang="zh-CN" sz="1800" dirty="0">
                <a:effectLst/>
                <a:latin typeface="+mn-ea"/>
                <a:cs typeface="Times New Roman" panose="02020603050405020304" pitchFamily="18" charset="0"/>
              </a:rPr>
              <a:t>2.</a:t>
            </a:r>
            <a:r>
              <a:rPr lang="zh-CN" altLang="zh-CN" sz="1800" dirty="0">
                <a:effectLst/>
                <a:latin typeface="+mn-ea"/>
                <a:cs typeface="Times New Roman" panose="02020603050405020304" pitchFamily="18" charset="0"/>
              </a:rPr>
              <a:t>改造传统民宿，感受土楼生活</a:t>
            </a:r>
            <a:endParaRPr lang="zh-CN" altLang="en-US" dirty="0">
              <a:latin typeface="+mn-ea"/>
            </a:endParaRPr>
          </a:p>
        </p:txBody>
      </p:sp>
      <p:sp>
        <p:nvSpPr>
          <p:cNvPr id="48" name="箭头: 左 47"/>
          <p:cNvSpPr/>
          <p:nvPr/>
        </p:nvSpPr>
        <p:spPr>
          <a:xfrm rot="10800000">
            <a:off x="8524405" y="5220034"/>
            <a:ext cx="323851" cy="70690"/>
          </a:xfrm>
          <a:prstGeom prst="leftArrow">
            <a:avLst/>
          </a:prstGeom>
          <a:solidFill>
            <a:srgbClr val="6FAE44"/>
          </a:solidFill>
          <a:ln>
            <a:solidFill>
              <a:srgbClr val="328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sp>
        <p:nvSpPr>
          <p:cNvPr id="109"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生态振兴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文本框 112"/>
          <p:cNvSpPr txBox="1"/>
          <p:nvPr/>
        </p:nvSpPr>
        <p:spPr>
          <a:xfrm>
            <a:off x="2424771" y="1100771"/>
            <a:ext cx="3523722" cy="646331"/>
          </a:xfrm>
          <a:prstGeom prst="rect">
            <a:avLst/>
          </a:prstGeom>
          <a:noFill/>
        </p:spPr>
        <p:txBody>
          <a:bodyPr wrap="none" rtlCol="0">
            <a:spAutoFit/>
          </a:bodyPr>
          <a:lstStyle/>
          <a:p>
            <a:r>
              <a:rPr lang="en-US" altLang="zh-CN" sz="1800" kern="100" dirty="0">
                <a:effectLst/>
                <a:latin typeface="+mn-ea"/>
              </a:rPr>
              <a:t>—— </a:t>
            </a:r>
            <a:r>
              <a:rPr lang="zh-CN" altLang="en-US" b="0" i="0" dirty="0">
                <a:solidFill>
                  <a:srgbClr val="333333"/>
                </a:solidFill>
                <a:effectLst/>
                <a:latin typeface="Arial" panose="020B0604020202020204" pitchFamily="34" charset="0"/>
              </a:rPr>
              <a:t>推动乡村振兴的重要着力点</a:t>
            </a:r>
            <a:endParaRPr lang="zh-CN" altLang="en-US" sz="1800" kern="100" dirty="0">
              <a:effectLst/>
              <a:latin typeface="+mn-ea"/>
            </a:endParaRPr>
          </a:p>
          <a:p>
            <a:endParaRPr lang="zh-CN" altLang="en-US" dirty="0">
              <a:latin typeface="+mn-ea"/>
            </a:endParaRPr>
          </a:p>
        </p:txBody>
      </p:sp>
      <p:sp>
        <p:nvSpPr>
          <p:cNvPr id="3" name="文本框 2"/>
          <p:cNvSpPr txBox="1"/>
          <p:nvPr/>
        </p:nvSpPr>
        <p:spPr>
          <a:xfrm>
            <a:off x="444500" y="1539378"/>
            <a:ext cx="5194300" cy="1200329"/>
          </a:xfrm>
          <a:prstGeom prst="rect">
            <a:avLst/>
          </a:prstGeom>
          <a:noFill/>
        </p:spPr>
        <p:txBody>
          <a:bodyPr wrap="square">
            <a:spAutoFit/>
          </a:bodyPr>
          <a:lstStyle/>
          <a:p>
            <a:pPr marL="0" marR="0" indent="266700" algn="just">
              <a:spcBef>
                <a:spcPts val="0"/>
              </a:spcBef>
              <a:spcAft>
                <a:spcPts val="0"/>
              </a:spcAft>
            </a:pPr>
            <a:r>
              <a:rPr lang="en-US" altLang="zh-CN" sz="1800" kern="100" dirty="0">
                <a:solidFill>
                  <a:srgbClr val="333333"/>
                </a:solidFill>
                <a:effectLst/>
                <a:latin typeface="+mn-ea"/>
                <a:cs typeface="Times New Roman" panose="02020603050405020304" pitchFamily="18" charset="0"/>
              </a:rPr>
              <a:t>2022</a:t>
            </a:r>
            <a:r>
              <a:rPr lang="zh-CN" altLang="en-US" sz="1800" kern="100" dirty="0">
                <a:solidFill>
                  <a:srgbClr val="333333"/>
                </a:solidFill>
                <a:effectLst/>
                <a:latin typeface="+mn-ea"/>
                <a:cs typeface="Times New Roman" panose="02020603050405020304" pitchFamily="18" charset="0"/>
              </a:rPr>
              <a:t>年五月，</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乡村建设行动实施方案</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发布：要树立绿色低碳理念，促进资源集约节约循环利用，推行绿色规划、绿色设计、绿色建设，实现乡村建设与自然生态环境有机融合。</a:t>
            </a:r>
            <a:endParaRPr lang="zh-CN" altLang="en-US" sz="1800" kern="100" dirty="0">
              <a:effectLst/>
              <a:latin typeface="+mn-ea"/>
              <a:cs typeface="Times New Roman" panose="02020603050405020304" pitchFamily="18" charset="0"/>
            </a:endParaRPr>
          </a:p>
        </p:txBody>
      </p:sp>
      <p:grpSp>
        <p:nvGrpSpPr>
          <p:cNvPr id="18" name="组合 17"/>
          <p:cNvGrpSpPr/>
          <p:nvPr/>
        </p:nvGrpSpPr>
        <p:grpSpPr>
          <a:xfrm>
            <a:off x="584288" y="2934646"/>
            <a:ext cx="792381" cy="369332"/>
            <a:chOff x="695619" y="2930964"/>
            <a:chExt cx="792381" cy="369332"/>
          </a:xfrm>
        </p:grpSpPr>
        <p:sp>
          <p:nvSpPr>
            <p:cNvPr id="9" name="椭圆 8"/>
            <p:cNvSpPr/>
            <p:nvPr/>
          </p:nvSpPr>
          <p:spPr>
            <a:xfrm>
              <a:off x="695619" y="303943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841669" y="2930964"/>
              <a:ext cx="646331" cy="369332"/>
            </a:xfrm>
            <a:prstGeom prst="rect">
              <a:avLst/>
            </a:prstGeom>
            <a:noFill/>
          </p:spPr>
          <p:txBody>
            <a:bodyPr wrap="none" rtlCol="0">
              <a:spAutoFit/>
            </a:bodyPr>
            <a:lstStyle/>
            <a:p>
              <a:r>
                <a:rPr lang="zh-CN" altLang="en-US" dirty="0"/>
                <a:t>措施</a:t>
              </a:r>
              <a:endParaRPr lang="zh-CN" altLang="en-US" dirty="0"/>
            </a:p>
          </p:txBody>
        </p:sp>
      </p:grpSp>
      <p:grpSp>
        <p:nvGrpSpPr>
          <p:cNvPr id="17" name="组合 16"/>
          <p:cNvGrpSpPr/>
          <p:nvPr/>
        </p:nvGrpSpPr>
        <p:grpSpPr>
          <a:xfrm>
            <a:off x="216490" y="3380127"/>
            <a:ext cx="6807200" cy="1988930"/>
            <a:chOff x="482600" y="3320534"/>
            <a:chExt cx="6807200" cy="1988930"/>
          </a:xfrm>
        </p:grpSpPr>
        <p:sp>
          <p:nvSpPr>
            <p:cNvPr id="5" name="文本框 4"/>
            <p:cNvSpPr txBox="1"/>
            <p:nvPr/>
          </p:nvSpPr>
          <p:spPr>
            <a:xfrm>
              <a:off x="482600" y="3320534"/>
              <a:ext cx="6096000" cy="369332"/>
            </a:xfrm>
            <a:prstGeom prst="rect">
              <a:avLst/>
            </a:prstGeom>
            <a:noFill/>
          </p:spPr>
          <p:txBody>
            <a:bodyPr wrap="square">
              <a:spAutoFit/>
            </a:bodyPr>
            <a:lstStyle/>
            <a:p>
              <a:r>
                <a:rPr lang="zh-CN" altLang="en-US" b="0" i="0" dirty="0">
                  <a:effectLst/>
                  <a:latin typeface="+mn-ea"/>
                </a:rPr>
                <a:t>（一）加强顶层设计，形成乡村生态环境管理合力</a:t>
              </a:r>
              <a:endParaRPr lang="zh-CN" altLang="en-US" dirty="0">
                <a:latin typeface="+mn-ea"/>
              </a:endParaRPr>
            </a:p>
          </p:txBody>
        </p:sp>
        <p:sp>
          <p:nvSpPr>
            <p:cNvPr id="12" name="文本框 11"/>
            <p:cNvSpPr txBox="1"/>
            <p:nvPr/>
          </p:nvSpPr>
          <p:spPr>
            <a:xfrm>
              <a:off x="482600" y="3851018"/>
              <a:ext cx="6096000" cy="369332"/>
            </a:xfrm>
            <a:prstGeom prst="rect">
              <a:avLst/>
            </a:prstGeom>
            <a:noFill/>
          </p:spPr>
          <p:txBody>
            <a:bodyPr wrap="square">
              <a:spAutoFit/>
            </a:bodyPr>
            <a:lstStyle/>
            <a:p>
              <a:r>
                <a:rPr lang="zh-CN" altLang="en-US" b="0" i="0" dirty="0">
                  <a:effectLst/>
                  <a:latin typeface="+mn-ea"/>
                </a:rPr>
                <a:t>（二）建立生态文明的规划思维，科学指导乡村振兴</a:t>
              </a:r>
              <a:endParaRPr lang="zh-CN" altLang="en-US" dirty="0">
                <a:latin typeface="+mn-ea"/>
              </a:endParaRPr>
            </a:p>
          </p:txBody>
        </p:sp>
        <p:sp>
          <p:nvSpPr>
            <p:cNvPr id="14" name="文本框 13"/>
            <p:cNvSpPr txBox="1"/>
            <p:nvPr/>
          </p:nvSpPr>
          <p:spPr>
            <a:xfrm>
              <a:off x="482600" y="4381502"/>
              <a:ext cx="6096000" cy="369332"/>
            </a:xfrm>
            <a:prstGeom prst="rect">
              <a:avLst/>
            </a:prstGeom>
            <a:noFill/>
          </p:spPr>
          <p:txBody>
            <a:bodyPr wrap="square">
              <a:spAutoFit/>
            </a:bodyPr>
            <a:lstStyle/>
            <a:p>
              <a:r>
                <a:rPr lang="zh-CN" altLang="en-US" b="0" i="0" dirty="0">
                  <a:effectLst/>
                  <a:latin typeface="Arial" panose="020B0604020202020204" pitchFamily="34" charset="0"/>
                </a:rPr>
                <a:t>（</a:t>
              </a:r>
              <a:r>
                <a:rPr lang="zh-CN" altLang="en-US" dirty="0">
                  <a:latin typeface="+mn-ea"/>
                </a:rPr>
                <a:t>三）加大农村环境综合整治力度，推进乡村生态振兴</a:t>
              </a:r>
              <a:endParaRPr lang="zh-CN" altLang="en-US" dirty="0"/>
            </a:p>
          </p:txBody>
        </p:sp>
        <p:sp>
          <p:nvSpPr>
            <p:cNvPr id="16" name="文本框 15"/>
            <p:cNvSpPr txBox="1"/>
            <p:nvPr/>
          </p:nvSpPr>
          <p:spPr>
            <a:xfrm>
              <a:off x="482600" y="4940132"/>
              <a:ext cx="6807200" cy="369332"/>
            </a:xfrm>
            <a:prstGeom prst="rect">
              <a:avLst/>
            </a:prstGeom>
            <a:noFill/>
          </p:spPr>
          <p:txBody>
            <a:bodyPr wrap="square">
              <a:spAutoFit/>
            </a:bodyPr>
            <a:lstStyle/>
            <a:p>
              <a:r>
                <a:rPr lang="zh-CN" altLang="en-US" b="0" i="0" dirty="0">
                  <a:effectLst/>
                  <a:latin typeface="Arial" panose="020B0604020202020204" pitchFamily="34" charset="0"/>
                </a:rPr>
                <a:t>（</a:t>
              </a:r>
              <a:r>
                <a:rPr lang="zh-CN" altLang="en-US" dirty="0">
                  <a:latin typeface="+mn-ea"/>
                </a:rPr>
                <a:t>四）总结提炼生态振兴模式和经验，加强试点示范，典型引路</a:t>
              </a:r>
              <a:endParaRPr lang="zh-CN" altLang="en-US" dirty="0"/>
            </a:p>
          </p:txBody>
        </p:sp>
      </p:grpSp>
      <p:pic>
        <p:nvPicPr>
          <p:cNvPr id="19"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09094" y="1797165"/>
            <a:ext cx="4000206" cy="2034493"/>
          </a:xfrm>
          <a:prstGeom prst="rect">
            <a:avLst/>
          </a:prstGeom>
          <a:noFill/>
        </p:spPr>
      </p:pic>
      <p:grpSp>
        <p:nvGrpSpPr>
          <p:cNvPr id="20" name="组合 19"/>
          <p:cNvGrpSpPr/>
          <p:nvPr/>
        </p:nvGrpSpPr>
        <p:grpSpPr>
          <a:xfrm>
            <a:off x="6661238" y="996295"/>
            <a:ext cx="5251362" cy="369332"/>
            <a:chOff x="584288" y="1612900"/>
            <a:chExt cx="5251362" cy="369332"/>
          </a:xfrm>
        </p:grpSpPr>
        <p:sp>
          <p:nvSpPr>
            <p:cNvPr id="21" name="文本框 20"/>
            <p:cNvSpPr txBox="1"/>
            <p:nvPr/>
          </p:nvSpPr>
          <p:spPr>
            <a:xfrm>
              <a:off x="768644" y="1612900"/>
              <a:ext cx="5067006" cy="369332"/>
            </a:xfrm>
            <a:prstGeom prst="rect">
              <a:avLst/>
            </a:prstGeom>
            <a:noFill/>
          </p:spPr>
          <p:txBody>
            <a:bodyPr wrap="square" rtlCol="0">
              <a:spAutoFit/>
            </a:bodyPr>
            <a:lstStyle/>
            <a:p>
              <a:pPr algn="just"/>
              <a:r>
                <a:rPr lang="zh-CN" altLang="en-US" b="1" dirty="0">
                  <a:latin typeface="+mn-ea"/>
                </a:rPr>
                <a:t>示范案例：</a:t>
              </a:r>
              <a:endParaRPr lang="en-US" altLang="zh-CN" b="1" dirty="0">
                <a:latin typeface="+mn-ea"/>
              </a:endParaRPr>
            </a:p>
          </p:txBody>
        </p:sp>
        <p:sp>
          <p:nvSpPr>
            <p:cNvPr id="22" name="椭圆 21"/>
            <p:cNvSpPr/>
            <p:nvPr/>
          </p:nvSpPr>
          <p:spPr>
            <a:xfrm>
              <a:off x="584288" y="1727646"/>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 name="文本框 23"/>
          <p:cNvSpPr txBox="1"/>
          <p:nvPr/>
        </p:nvSpPr>
        <p:spPr>
          <a:xfrm>
            <a:off x="6807288" y="1370259"/>
            <a:ext cx="6096000" cy="369332"/>
          </a:xfrm>
          <a:prstGeom prst="rect">
            <a:avLst/>
          </a:prstGeom>
          <a:noFill/>
        </p:spPr>
        <p:txBody>
          <a:bodyPr wrap="square">
            <a:spAutoFit/>
          </a:bodyPr>
          <a:lstStyle/>
          <a:p>
            <a:r>
              <a:rPr lang="en-US" altLang="zh-CN" sz="1800" dirty="0">
                <a:effectLst/>
                <a:latin typeface="+mn-ea"/>
                <a:cs typeface="Times New Roman" panose="02020603050405020304" pitchFamily="18" charset="0"/>
              </a:rPr>
              <a:t>1.</a:t>
            </a:r>
            <a:r>
              <a:rPr lang="zh-CN" altLang="zh-CN" sz="1800" dirty="0">
                <a:effectLst/>
                <a:latin typeface="+mn-ea"/>
                <a:cs typeface="Times New Roman" panose="02020603050405020304" pitchFamily="18" charset="0"/>
              </a:rPr>
              <a:t>单县浮龙湖生态文化旅游度假区</a:t>
            </a:r>
            <a:endParaRPr lang="zh-CN" altLang="en-US" dirty="0"/>
          </a:p>
        </p:txBody>
      </p:sp>
      <p:sp>
        <p:nvSpPr>
          <p:cNvPr id="27" name="文本框 26"/>
          <p:cNvSpPr txBox="1"/>
          <p:nvPr/>
        </p:nvSpPr>
        <p:spPr>
          <a:xfrm>
            <a:off x="6845594" y="3956452"/>
            <a:ext cx="3892462" cy="369332"/>
          </a:xfrm>
          <a:prstGeom prst="rect">
            <a:avLst/>
          </a:prstGeom>
          <a:noFill/>
        </p:spPr>
        <p:txBody>
          <a:bodyPr wrap="square">
            <a:spAutoFit/>
          </a:bodyPr>
          <a:lstStyle/>
          <a:p>
            <a:r>
              <a:rPr lang="en-US" altLang="zh-CN" sz="1800" kern="100" dirty="0">
                <a:effectLst/>
                <a:latin typeface="+mn-ea"/>
                <a:cs typeface="Times New Roman" panose="02020603050405020304" pitchFamily="18" charset="0"/>
              </a:rPr>
              <a:t>2.</a:t>
            </a:r>
            <a:r>
              <a:rPr lang="zh-CN" altLang="en-US" sz="1800" kern="100" dirty="0">
                <a:effectLst/>
                <a:latin typeface="+mn-ea"/>
                <a:cs typeface="Times New Roman" panose="02020603050405020304" pitchFamily="18" charset="0"/>
              </a:rPr>
              <a:t>河源市紫金县南岭镇人居环境整治</a:t>
            </a:r>
            <a:endParaRPr lang="zh-CN" altLang="en-US" dirty="0">
              <a:latin typeface="+mn-ea"/>
            </a:endParaRPr>
          </a:p>
        </p:txBody>
      </p:sp>
      <p:sp>
        <p:nvSpPr>
          <p:cNvPr id="29" name="文本框 28"/>
          <p:cNvSpPr txBox="1"/>
          <p:nvPr/>
        </p:nvSpPr>
        <p:spPr>
          <a:xfrm>
            <a:off x="6893218" y="4472078"/>
            <a:ext cx="5019382" cy="2031325"/>
          </a:xfrm>
          <a:prstGeom prst="rect">
            <a:avLst/>
          </a:prstGeom>
          <a:noFill/>
        </p:spPr>
        <p:txBody>
          <a:bodyPr wrap="square">
            <a:spAutoFit/>
          </a:bodyPr>
          <a:lstStyle/>
          <a:p>
            <a:pPr algn="just"/>
            <a:r>
              <a:rPr lang="zh-CN" altLang="en-US"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1</a:t>
            </a:r>
            <a:r>
              <a:rPr lang="zh-CN" altLang="en-US" sz="1800" kern="100" dirty="0">
                <a:effectLst/>
                <a:latin typeface="+mn-ea"/>
                <a:cs typeface="Times New Roman" panose="02020603050405020304" pitchFamily="18" charset="0"/>
              </a:rPr>
              <a:t>）引导村民规范圈养，规划家禽圈养用地，改变农村禽畜粪便乱排、乱流等环境污染现象</a:t>
            </a:r>
            <a:endParaRPr lang="en-US" altLang="zh-CN" sz="1800" kern="100" dirty="0">
              <a:effectLst/>
              <a:latin typeface="+mn-ea"/>
              <a:cs typeface="Times New Roman" panose="02020603050405020304" pitchFamily="18" charset="0"/>
            </a:endParaRPr>
          </a:p>
          <a:p>
            <a:pPr algn="just"/>
            <a:endParaRPr lang="zh-CN" altLang="en-US" sz="1800" kern="100" dirty="0">
              <a:effectLst/>
              <a:latin typeface="+mn-ea"/>
              <a:cs typeface="Times New Roman" panose="02020603050405020304" pitchFamily="18" charset="0"/>
            </a:endParaRPr>
          </a:p>
          <a:p>
            <a:pPr algn="just"/>
            <a:r>
              <a:rPr lang="zh-CN" altLang="en-US"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2</a:t>
            </a:r>
            <a:r>
              <a:rPr lang="zh-CN" altLang="en-US" sz="1800" kern="100" dirty="0">
                <a:effectLst/>
                <a:latin typeface="+mn-ea"/>
                <a:cs typeface="Times New Roman" panose="02020603050405020304" pitchFamily="18" charset="0"/>
              </a:rPr>
              <a:t>）加快推进农村生活垃圾长效治理，优化垃圾处理设施建设，逐步对原有垃圾收集点摆放单个或多个垃圾桶等情况进行逐个改造和修缮</a:t>
            </a:r>
            <a:endParaRPr lang="zh-CN" altLang="en-US" sz="1800" kern="100" dirty="0">
              <a:effectLst/>
              <a:latin typeface="+mn-ea"/>
              <a:cs typeface="Times New Roman" panose="02020603050405020304" pitchFamily="18" charset="0"/>
            </a:endParaRPr>
          </a:p>
          <a:p>
            <a:pPr marL="0" marR="0" algn="just">
              <a:spcBef>
                <a:spcPts val="0"/>
              </a:spcBef>
              <a:spcAft>
                <a:spcPts val="0"/>
              </a:spcAft>
            </a:pPr>
            <a:endParaRPr lang="zh-CN" altLang="en-US" sz="1800" kern="100" dirty="0">
              <a:effectLst/>
              <a:latin typeface="+mn-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148999" cy="461665"/>
            <a:chOff x="394290" y="308067"/>
            <a:chExt cx="4148999"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3400290" cy="461665"/>
            </a:xfrm>
            <a:prstGeom prst="rect">
              <a:avLst/>
            </a:prstGeom>
            <a:noFill/>
          </p:spPr>
          <p:txBody>
            <a:bodyPr wrap="none" rtlCol="0">
              <a:spAutoFit/>
            </a:bodyPr>
            <a:lstStyle/>
            <a:p>
              <a:r>
                <a:rPr lang="en-US" altLang="zh-CN" sz="2400" b="1" dirty="0">
                  <a:solidFill>
                    <a:srgbClr val="1E783A"/>
                  </a:solidFill>
                </a:rPr>
                <a:t>2-2</a:t>
              </a:r>
              <a:r>
                <a:rPr lang="zh-CN" altLang="en-US" sz="2400" b="1" dirty="0">
                  <a:solidFill>
                    <a:srgbClr val="1E783A"/>
                  </a:solidFill>
                </a:rPr>
                <a:t>乡村振兴的实现路径</a:t>
              </a:r>
              <a:endParaRPr lang="zh-CN" altLang="en-US" sz="2400" b="1" dirty="0">
                <a:solidFill>
                  <a:srgbClr val="1E783A"/>
                </a:solidFill>
              </a:endParaRPr>
            </a:p>
          </p:txBody>
        </p:sp>
      </p:grpSp>
      <p:sp>
        <p:nvSpPr>
          <p:cNvPr id="109" name="Rounded Rectangle 37"/>
          <p:cNvSpPr/>
          <p:nvPr/>
        </p:nvSpPr>
        <p:spPr>
          <a:xfrm>
            <a:off x="584288" y="1100771"/>
            <a:ext cx="1840483" cy="352134"/>
          </a:xfrm>
          <a:prstGeom prst="roundRect">
            <a:avLst>
              <a:gd name="adj" fmla="val 50000"/>
            </a:avLst>
          </a:prstGeom>
          <a:gradFill flip="none" rotWithShape="1">
            <a:gsLst>
              <a:gs pos="0">
                <a:srgbClr val="6FAE44">
                  <a:shade val="30000"/>
                  <a:satMod val="115000"/>
                </a:srgbClr>
              </a:gs>
              <a:gs pos="50000">
                <a:srgbClr val="6FAE44">
                  <a:shade val="67500"/>
                  <a:satMod val="115000"/>
                </a:srgbClr>
              </a:gs>
              <a:gs pos="100000">
                <a:srgbClr val="6FAE44">
                  <a:shade val="100000"/>
                  <a:satMod val="115000"/>
                </a:srgbClr>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组织振兴</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3" name="文本框 112"/>
          <p:cNvSpPr txBox="1"/>
          <p:nvPr/>
        </p:nvSpPr>
        <p:spPr>
          <a:xfrm>
            <a:off x="2424771" y="1100771"/>
            <a:ext cx="3292889" cy="646331"/>
          </a:xfrm>
          <a:prstGeom prst="rect">
            <a:avLst/>
          </a:prstGeom>
          <a:noFill/>
        </p:spPr>
        <p:txBody>
          <a:bodyPr wrap="none" rtlCol="0">
            <a:spAutoFit/>
          </a:bodyPr>
          <a:lstStyle/>
          <a:p>
            <a:r>
              <a:rPr lang="en-US" altLang="zh-CN" sz="1800" kern="100" dirty="0">
                <a:effectLst/>
                <a:latin typeface="+mn-ea"/>
              </a:rPr>
              <a:t>—— </a:t>
            </a:r>
            <a:r>
              <a:rPr lang="zh-CN" altLang="en-US" i="0" dirty="0">
                <a:solidFill>
                  <a:srgbClr val="111111"/>
                </a:solidFill>
                <a:effectLst/>
                <a:latin typeface="Microsoft YaHei" panose="020B0503020204020204" pitchFamily="34" charset="-122"/>
                <a:ea typeface="Microsoft YaHei" panose="020B0503020204020204" pitchFamily="34" charset="-122"/>
              </a:rPr>
              <a:t>乡村振兴的“第一工程”</a:t>
            </a:r>
            <a:endParaRPr lang="zh-CN" altLang="en-US" sz="1800" kern="100" dirty="0">
              <a:effectLst/>
              <a:latin typeface="+mn-ea"/>
            </a:endParaRPr>
          </a:p>
          <a:p>
            <a:endParaRPr lang="zh-CN" altLang="en-US" dirty="0">
              <a:latin typeface="+mn-ea"/>
            </a:endParaRPr>
          </a:p>
        </p:txBody>
      </p:sp>
      <p:grpSp>
        <p:nvGrpSpPr>
          <p:cNvPr id="2" name="组合 1"/>
          <p:cNvGrpSpPr/>
          <p:nvPr/>
        </p:nvGrpSpPr>
        <p:grpSpPr>
          <a:xfrm>
            <a:off x="933538" y="1956746"/>
            <a:ext cx="792381" cy="369332"/>
            <a:chOff x="695619" y="2930964"/>
            <a:chExt cx="792381" cy="369332"/>
          </a:xfrm>
        </p:grpSpPr>
        <p:sp>
          <p:nvSpPr>
            <p:cNvPr id="3" name="椭圆 2"/>
            <p:cNvSpPr/>
            <p:nvPr/>
          </p:nvSpPr>
          <p:spPr>
            <a:xfrm>
              <a:off x="695619" y="303943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841669" y="2930964"/>
              <a:ext cx="646331" cy="369332"/>
            </a:xfrm>
            <a:prstGeom prst="rect">
              <a:avLst/>
            </a:prstGeom>
            <a:noFill/>
          </p:spPr>
          <p:txBody>
            <a:bodyPr wrap="none" rtlCol="0">
              <a:spAutoFit/>
            </a:bodyPr>
            <a:lstStyle/>
            <a:p>
              <a:r>
                <a:rPr lang="zh-CN" altLang="en-US" dirty="0"/>
                <a:t>措施</a:t>
              </a:r>
              <a:endParaRPr lang="zh-CN" altLang="en-US" dirty="0"/>
            </a:p>
          </p:txBody>
        </p:sp>
      </p:grpSp>
      <p:sp>
        <p:nvSpPr>
          <p:cNvPr id="9" name="文本框 8"/>
          <p:cNvSpPr txBox="1"/>
          <p:nvPr/>
        </p:nvSpPr>
        <p:spPr>
          <a:xfrm>
            <a:off x="667615" y="2410564"/>
            <a:ext cx="5568085" cy="1200329"/>
          </a:xfrm>
          <a:prstGeom prst="rect">
            <a:avLst/>
          </a:prstGeom>
          <a:noFill/>
        </p:spPr>
        <p:txBody>
          <a:bodyPr wrap="square">
            <a:spAutoFit/>
          </a:bodyPr>
          <a:lstStyle/>
          <a:p>
            <a:r>
              <a:rPr lang="zh-CN" altLang="en-US" b="0" i="0" dirty="0">
                <a:effectLst/>
                <a:latin typeface="+mn-ea"/>
              </a:rPr>
              <a:t>（一）</a:t>
            </a:r>
            <a:r>
              <a:rPr lang="zh-CN" altLang="zh-CN" dirty="0">
                <a:latin typeface="+mn-ea"/>
              </a:rPr>
              <a:t>领导与服务并重</a:t>
            </a:r>
            <a:endParaRPr lang="en-US" altLang="zh-CN" dirty="0">
              <a:latin typeface="+mn-ea"/>
            </a:endParaRPr>
          </a:p>
          <a:p>
            <a:r>
              <a:rPr lang="zh-CN" altLang="en-US" sz="1800" kern="100" dirty="0">
                <a:effectLst/>
                <a:latin typeface="宋体" pitchFamily="2" charset="-122"/>
                <a:ea typeface="宋体" pitchFamily="2" charset="-122"/>
                <a:cs typeface="Times New Roman" panose="02020603050405020304" pitchFamily="18" charset="0"/>
              </a:rPr>
              <a:t>“党来自人民、植根人民、服务人民，一旦脱离群众，就会失去生命力。”</a:t>
            </a:r>
            <a:endParaRPr lang="zh-CN" altLang="en-US"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latin typeface="+mn-ea"/>
            </a:endParaRPr>
          </a:p>
        </p:txBody>
      </p:sp>
      <p:sp>
        <p:nvSpPr>
          <p:cNvPr id="10" name="文本框 9"/>
          <p:cNvSpPr txBox="1"/>
          <p:nvPr/>
        </p:nvSpPr>
        <p:spPr>
          <a:xfrm>
            <a:off x="667615" y="3510713"/>
            <a:ext cx="5568085" cy="1477328"/>
          </a:xfrm>
          <a:prstGeom prst="rect">
            <a:avLst/>
          </a:prstGeom>
          <a:noFill/>
        </p:spPr>
        <p:txBody>
          <a:bodyPr wrap="square">
            <a:spAutoFit/>
          </a:bodyPr>
          <a:lstStyle/>
          <a:p>
            <a:r>
              <a:rPr lang="zh-CN" altLang="en-US" b="0" i="0" dirty="0">
                <a:effectLst/>
                <a:latin typeface="+mn-ea"/>
              </a:rPr>
              <a:t>（二）</a:t>
            </a:r>
            <a:r>
              <a:rPr lang="zh-CN" altLang="zh-CN" dirty="0">
                <a:latin typeface="+mn-ea"/>
              </a:rPr>
              <a:t>约束与激励并重</a:t>
            </a:r>
            <a:endParaRPr lang="en-US" altLang="zh-CN" dirty="0">
              <a:latin typeface="+mn-ea"/>
            </a:endParaRPr>
          </a:p>
          <a:p>
            <a:r>
              <a:rPr lang="zh-CN" altLang="zh-CN" sz="1800" dirty="0">
                <a:effectLst/>
                <a:ea typeface="宋体" pitchFamily="2" charset="-122"/>
                <a:cs typeface="Times New Roman" panose="02020603050405020304" pitchFamily="18" charset="0"/>
              </a:rPr>
              <a:t>约束，就是要强化农村基层党组织纪律和规矩</a:t>
            </a:r>
            <a:r>
              <a:rPr lang="zh-CN" altLang="en-US" sz="1800" dirty="0">
                <a:effectLst/>
                <a:latin typeface="+mn-ea"/>
                <a:ea typeface="宋体" pitchFamily="2" charset="-122"/>
                <a:cs typeface="Times New Roman" panose="02020603050405020304" pitchFamily="18" charset="0"/>
              </a:rPr>
              <a:t>；激励，就是</a:t>
            </a:r>
            <a:r>
              <a:rPr lang="zh-CN" altLang="zh-CN" sz="1800" kern="100" dirty="0">
                <a:effectLst/>
                <a:latin typeface="等线" panose="02010600030101010101" charset="-122"/>
                <a:ea typeface="宋体" pitchFamily="2" charset="-122"/>
                <a:cs typeface="Times New Roman" panose="02020603050405020304" pitchFamily="18" charset="0"/>
              </a:rPr>
              <a:t>建立适当的激励机制以促进干部创业干事的激情，避免农村基层党组织死气沉沉的现象。</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latin typeface="+mn-ea"/>
            </a:endParaRPr>
          </a:p>
        </p:txBody>
      </p:sp>
      <p:sp>
        <p:nvSpPr>
          <p:cNvPr id="11" name="文本框 10"/>
          <p:cNvSpPr txBox="1"/>
          <p:nvPr/>
        </p:nvSpPr>
        <p:spPr>
          <a:xfrm>
            <a:off x="667615" y="4905212"/>
            <a:ext cx="5568086" cy="1200329"/>
          </a:xfrm>
          <a:prstGeom prst="rect">
            <a:avLst/>
          </a:prstGeom>
          <a:noFill/>
        </p:spPr>
        <p:txBody>
          <a:bodyPr wrap="square">
            <a:spAutoFit/>
          </a:bodyPr>
          <a:lstStyle/>
          <a:p>
            <a:r>
              <a:rPr lang="zh-CN" altLang="en-US" b="0" i="0" dirty="0">
                <a:effectLst/>
                <a:latin typeface="Arial" panose="020B0604020202020204" pitchFamily="34" charset="0"/>
              </a:rPr>
              <a:t>（</a:t>
            </a:r>
            <a:r>
              <a:rPr lang="zh-CN" altLang="en-US" dirty="0">
                <a:latin typeface="+mn-ea"/>
              </a:rPr>
              <a:t>三）</a:t>
            </a:r>
            <a:r>
              <a:rPr lang="zh-CN" altLang="zh-CN" dirty="0">
                <a:latin typeface="Arial" panose="020B0604020202020204" pitchFamily="34" charset="0"/>
              </a:rPr>
              <a:t>外引与内培并重</a:t>
            </a:r>
            <a:endParaRPr lang="zh-CN" altLang="zh-CN" dirty="0">
              <a:latin typeface="Arial" panose="020B0604020202020204" pitchFamily="34" charset="0"/>
            </a:endParaRPr>
          </a:p>
          <a:p>
            <a:r>
              <a:rPr lang="zh-CN" altLang="zh-CN" sz="1800" dirty="0">
                <a:effectLst/>
                <a:ea typeface="宋体" pitchFamily="2" charset="-122"/>
                <a:cs typeface="Times New Roman" panose="02020603050405020304" pitchFamily="18" charset="0"/>
              </a:rPr>
              <a:t>外引，就是从外部引进人才</a:t>
            </a:r>
            <a:r>
              <a:rPr lang="zh-CN" altLang="en-US" sz="1800" dirty="0">
                <a:effectLst/>
                <a:ea typeface="宋体" pitchFamily="2" charset="-122"/>
                <a:cs typeface="Times New Roman" panose="02020603050405020304" pitchFamily="18" charset="0"/>
              </a:rPr>
              <a:t>；</a:t>
            </a:r>
            <a:r>
              <a:rPr lang="zh-CN" altLang="zh-CN" sz="1800" dirty="0">
                <a:effectLst/>
                <a:ea typeface="宋体" pitchFamily="2" charset="-122"/>
                <a:cs typeface="Times New Roman" panose="02020603050405020304" pitchFamily="18" charset="0"/>
              </a:rPr>
              <a:t>内培，则是要从农村内部培养党员后备干部，这是加强农村基层党组织建设的根本途径</a:t>
            </a:r>
            <a:endParaRPr lang="zh-CN" altLang="en-US" dirty="0"/>
          </a:p>
        </p:txBody>
      </p:sp>
      <p:grpSp>
        <p:nvGrpSpPr>
          <p:cNvPr id="13" name="组合 12"/>
          <p:cNvGrpSpPr/>
          <p:nvPr/>
        </p:nvGrpSpPr>
        <p:grpSpPr>
          <a:xfrm>
            <a:off x="6788238" y="1880546"/>
            <a:ext cx="4024035" cy="369332"/>
            <a:chOff x="695619" y="2930964"/>
            <a:chExt cx="4024035" cy="369332"/>
          </a:xfrm>
        </p:grpSpPr>
        <p:sp>
          <p:nvSpPr>
            <p:cNvPr id="14" name="椭圆 13"/>
            <p:cNvSpPr/>
            <p:nvPr/>
          </p:nvSpPr>
          <p:spPr>
            <a:xfrm>
              <a:off x="695619" y="303943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841669" y="2930964"/>
              <a:ext cx="3877985" cy="369332"/>
            </a:xfrm>
            <a:prstGeom prst="rect">
              <a:avLst/>
            </a:prstGeom>
            <a:noFill/>
          </p:spPr>
          <p:txBody>
            <a:bodyPr wrap="none" rtlCol="0">
              <a:spAutoFit/>
            </a:bodyPr>
            <a:lstStyle/>
            <a:p>
              <a:pPr marL="0" marR="0" algn="just">
                <a:spcBef>
                  <a:spcPts val="0"/>
                </a:spcBef>
                <a:spcAft>
                  <a:spcPts val="0"/>
                </a:spcAft>
              </a:pPr>
              <a:r>
                <a:rPr lang="zh-CN" altLang="en-US" sz="1800" kern="100" dirty="0">
                  <a:effectLst/>
                  <a:latin typeface="+mn-ea"/>
                  <a:cs typeface="Times New Roman" panose="02020603050405020304" pitchFamily="18" charset="0"/>
                </a:rPr>
                <a:t>天等县进结镇：村干“职业化”管理</a:t>
              </a:r>
              <a:endParaRPr lang="zh-CN" altLang="en-US" sz="1800" kern="100" dirty="0">
                <a:effectLst/>
                <a:latin typeface="+mn-ea"/>
                <a:cs typeface="Times New Roman" panose="02020603050405020304" pitchFamily="18" charset="0"/>
              </a:endParaRPr>
            </a:p>
          </p:txBody>
        </p:sp>
      </p:grpSp>
      <p:sp>
        <p:nvSpPr>
          <p:cNvPr id="17" name="文本框 16"/>
          <p:cNvSpPr txBox="1"/>
          <p:nvPr/>
        </p:nvSpPr>
        <p:spPr>
          <a:xfrm>
            <a:off x="7641710" y="5182210"/>
            <a:ext cx="2708790" cy="646331"/>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mn-ea"/>
                <a:cs typeface="Times New Roman" panose="02020603050405020304" pitchFamily="18" charset="0"/>
              </a:rPr>
              <a:t>“周一布置，周五总结” “每日值班，每月谋划”</a:t>
            </a:r>
            <a:endParaRPr lang="zh-CN" altLang="en-US" sz="1400" kern="100" dirty="0">
              <a:effectLst/>
              <a:latin typeface="+mn-ea"/>
              <a:cs typeface="Times New Roman" panose="02020603050405020304" pitchFamily="18" charset="0"/>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r="6552" b="10620"/>
          <a:stretch>
            <a:fillRect/>
          </a:stretch>
        </p:blipFill>
        <p:spPr>
          <a:xfrm>
            <a:off x="7076183" y="2249878"/>
            <a:ext cx="3936410" cy="282377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草地上的风景&#10;&#10;描述已自动生成"/>
          <p:cNvPicPr>
            <a:picLocks noChangeAspect="1"/>
          </p:cNvPicPr>
          <p:nvPr/>
        </p:nvPicPr>
        <p:blipFill>
          <a:blip r:embed="rId1">
            <a:alphaModFix amt="7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115"/>
          <p:cNvSpPr/>
          <p:nvPr/>
        </p:nvSpPr>
        <p:spPr>
          <a:xfrm>
            <a:off x="0" y="-14515"/>
            <a:ext cx="7540748" cy="6899730"/>
          </a:xfrm>
          <a:custGeom>
            <a:avLst/>
            <a:gdLst>
              <a:gd name="connsiteX0" fmla="*/ 4654219 w 7540748"/>
              <a:gd name="connsiteY0" fmla="*/ 0 h 6899730"/>
              <a:gd name="connsiteX1" fmla="*/ 7540748 w 7540748"/>
              <a:gd name="connsiteY1" fmla="*/ 6899730 h 6899730"/>
              <a:gd name="connsiteX2" fmla="*/ 0 w 7540748"/>
              <a:gd name="connsiteY2" fmla="*/ 6876149 h 6899730"/>
              <a:gd name="connsiteX3" fmla="*/ 0 w 7540748"/>
              <a:gd name="connsiteY3" fmla="*/ 11615 h 6899730"/>
            </a:gdLst>
            <a:ahLst/>
            <a:cxnLst>
              <a:cxn ang="0">
                <a:pos x="connsiteX0" y="connsiteY0"/>
              </a:cxn>
              <a:cxn ang="0">
                <a:pos x="connsiteX1" y="connsiteY1"/>
              </a:cxn>
              <a:cxn ang="0">
                <a:pos x="connsiteX2" y="connsiteY2"/>
              </a:cxn>
              <a:cxn ang="0">
                <a:pos x="connsiteX3" y="connsiteY3"/>
              </a:cxn>
            </a:cxnLst>
            <a:rect l="l" t="t" r="r" b="b"/>
            <a:pathLst>
              <a:path w="7540748" h="6899730">
                <a:moveTo>
                  <a:pt x="4654219" y="0"/>
                </a:moveTo>
                <a:lnTo>
                  <a:pt x="7540748" y="6899730"/>
                </a:lnTo>
                <a:lnTo>
                  <a:pt x="0" y="6876149"/>
                </a:lnTo>
                <a:lnTo>
                  <a:pt x="0" y="11615"/>
                </a:lnTo>
                <a:close/>
              </a:path>
            </a:pathLst>
          </a:custGeom>
          <a:solidFill>
            <a:srgbClr val="1E783A">
              <a:alpha val="65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12" name="文本框 11"/>
          <p:cNvSpPr txBox="1"/>
          <p:nvPr/>
        </p:nvSpPr>
        <p:spPr>
          <a:xfrm>
            <a:off x="940072" y="2210028"/>
            <a:ext cx="38366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PART 03</a:t>
            </a:r>
            <a:endPar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endParaRPr>
          </a:p>
        </p:txBody>
      </p:sp>
      <p:sp>
        <p:nvSpPr>
          <p:cNvPr id="15" name="文本框 14"/>
          <p:cNvSpPr txBox="1"/>
          <p:nvPr/>
        </p:nvSpPr>
        <p:spPr>
          <a:xfrm>
            <a:off x="971822" y="3852987"/>
            <a:ext cx="5340078" cy="1323439"/>
          </a:xfrm>
          <a:prstGeom prst="rect">
            <a:avLst/>
          </a:prstGeom>
          <a:noFill/>
        </p:spPr>
        <p:txBody>
          <a:bodyPr wrap="square" rtlCol="0">
            <a:spAutoFit/>
          </a:bodyPr>
          <a:lstStyle/>
          <a:p>
            <a:pPr lvl="0">
              <a:defRPr/>
            </a:pPr>
            <a:r>
              <a:rPr lang="zh-CN" altLang="en-US" sz="4000" b="1" kern="0" spc="300" dirty="0">
                <a:solidFill>
                  <a:prstClr val="white"/>
                </a:solidFill>
                <a:latin typeface="思源宋体 ExtraLight" panose="02020200000000000000" pitchFamily="18" charset="-122"/>
                <a:ea typeface="思源宋体 ExtraLight" panose="02020200000000000000" pitchFamily="18" charset="-122"/>
              </a:rPr>
              <a:t>协同推进新型城镇化与乡村振兴战略</a:t>
            </a:r>
            <a:endParaRPr lang="zh-CN" altLang="en-US" sz="4000" b="1" kern="0" spc="300" dirty="0">
              <a:solidFill>
                <a:prstClr val="white"/>
              </a:solidFill>
              <a:latin typeface="思源宋体 ExtraLight" panose="02020200000000000000" pitchFamily="18" charset="-122"/>
              <a:ea typeface="思源宋体 ExtraLight" panose="02020200000000000000" pitchFamily="18" charset="-122"/>
            </a:endParaRPr>
          </a:p>
        </p:txBody>
      </p:sp>
      <p:cxnSp>
        <p:nvCxnSpPr>
          <p:cNvPr id="14" name="直接连接符 13"/>
          <p:cNvCxnSpPr/>
          <p:nvPr/>
        </p:nvCxnSpPr>
        <p:spPr>
          <a:xfrm>
            <a:off x="1074289" y="3417084"/>
            <a:ext cx="868087" cy="0"/>
          </a:xfrm>
          <a:prstGeom prst="line">
            <a:avLst/>
          </a:prstGeom>
          <a:noFill/>
          <a:ln w="57150" cap="flat" cmpd="sng" algn="ctr">
            <a:solidFill>
              <a:sysClr val="window" lastClr="FFFFFF"/>
            </a:solidFill>
            <a:prstDash val="solid"/>
            <a:miter lim="800000"/>
          </a:ln>
          <a:effectLst/>
        </p:spPr>
      </p:cxnSp>
      <p:sp>
        <p:nvSpPr>
          <p:cNvPr id="17" name="任意多边形 114"/>
          <p:cNvSpPr/>
          <p:nvPr/>
        </p:nvSpPr>
        <p:spPr>
          <a:xfrm>
            <a:off x="4662178" y="-14515"/>
            <a:ext cx="3049400" cy="6899730"/>
          </a:xfrm>
          <a:custGeom>
            <a:avLst/>
            <a:gdLst>
              <a:gd name="connsiteX0" fmla="*/ 162871 w 3049400"/>
              <a:gd name="connsiteY0" fmla="*/ 0 h 6899730"/>
              <a:gd name="connsiteX1" fmla="*/ 3049400 w 3049400"/>
              <a:gd name="connsiteY1" fmla="*/ 6899730 h 6899730"/>
              <a:gd name="connsiteX2" fmla="*/ 2886145 w 3049400"/>
              <a:gd name="connsiteY2" fmla="*/ 6899220 h 6899730"/>
              <a:gd name="connsiteX3" fmla="*/ 0 w 3049400"/>
              <a:gd name="connsiteY3" fmla="*/ 407 h 6899730"/>
            </a:gdLst>
            <a:ahLst/>
            <a:cxnLst>
              <a:cxn ang="0">
                <a:pos x="connsiteX0" y="connsiteY0"/>
              </a:cxn>
              <a:cxn ang="0">
                <a:pos x="connsiteX1" y="connsiteY1"/>
              </a:cxn>
              <a:cxn ang="0">
                <a:pos x="connsiteX2" y="connsiteY2"/>
              </a:cxn>
              <a:cxn ang="0">
                <a:pos x="connsiteX3" y="connsiteY3"/>
              </a:cxn>
            </a:cxnLst>
            <a:rect l="l" t="t" r="r" b="b"/>
            <a:pathLst>
              <a:path w="3049400" h="6899730">
                <a:moveTo>
                  <a:pt x="162871" y="0"/>
                </a:moveTo>
                <a:lnTo>
                  <a:pt x="3049400" y="6899730"/>
                </a:lnTo>
                <a:lnTo>
                  <a:pt x="2886145" y="6899220"/>
                </a:lnTo>
                <a:lnTo>
                  <a:pt x="0" y="407"/>
                </a:lnTo>
                <a:close/>
              </a:path>
            </a:pathLst>
          </a:custGeom>
          <a:solidFill>
            <a:sysClr val="window" lastClr="FFFFFF">
              <a:alpha val="6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4" name="文本框 3"/>
          <p:cNvSpPr txBox="1"/>
          <p:nvPr/>
        </p:nvSpPr>
        <p:spPr>
          <a:xfrm>
            <a:off x="5525088" y="1014170"/>
            <a:ext cx="5472973" cy="523220"/>
          </a:xfrm>
          <a:prstGeom prst="rect">
            <a:avLst/>
          </a:prstGeom>
          <a:noFill/>
        </p:spPr>
        <p:txBody>
          <a:bodyPr wrap="none" rtlCol="0">
            <a:spAutoFit/>
          </a:bodyPr>
          <a:lstStyle/>
          <a:p>
            <a:r>
              <a:rPr lang="en-US" altLang="zh-CN" sz="2800" b="1" dirty="0">
                <a:solidFill>
                  <a:srgbClr val="1E783A"/>
                </a:solidFill>
              </a:rPr>
              <a:t>3-1 </a:t>
            </a:r>
            <a:r>
              <a:rPr lang="zh-CN" altLang="en-US" sz="2800" b="1" dirty="0">
                <a:solidFill>
                  <a:srgbClr val="1E783A"/>
                </a:solidFill>
              </a:rPr>
              <a:t>新型城镇化与乡村振兴的关系</a:t>
            </a:r>
            <a:endParaRPr lang="zh-CN" altLang="en-US" sz="2800" b="1" dirty="0">
              <a:solidFill>
                <a:srgbClr val="1E783A"/>
              </a:solidFill>
            </a:endParaRPr>
          </a:p>
        </p:txBody>
      </p:sp>
      <p:sp>
        <p:nvSpPr>
          <p:cNvPr id="5" name="文本框 4"/>
          <p:cNvSpPr txBox="1"/>
          <p:nvPr/>
        </p:nvSpPr>
        <p:spPr>
          <a:xfrm>
            <a:off x="5906088" y="1654689"/>
            <a:ext cx="2241319" cy="523220"/>
          </a:xfrm>
          <a:prstGeom prst="rect">
            <a:avLst/>
          </a:prstGeom>
          <a:noFill/>
        </p:spPr>
        <p:txBody>
          <a:bodyPr wrap="none" rtlCol="0">
            <a:spAutoFit/>
          </a:bodyPr>
          <a:lstStyle/>
          <a:p>
            <a:r>
              <a:rPr lang="en-US" altLang="zh-CN" sz="2800" b="1" dirty="0">
                <a:solidFill>
                  <a:srgbClr val="1E783A"/>
                </a:solidFill>
              </a:rPr>
              <a:t>3-2 </a:t>
            </a:r>
            <a:r>
              <a:rPr lang="zh-CN" altLang="en-US" sz="2800" b="1" dirty="0">
                <a:solidFill>
                  <a:srgbClr val="1E783A"/>
                </a:solidFill>
              </a:rPr>
              <a:t>未来展望</a:t>
            </a:r>
            <a:endParaRPr lang="zh-CN" altLang="en-US" sz="2800" b="1" dirty="0">
              <a:solidFill>
                <a:srgbClr val="1E783A"/>
              </a:solidFill>
            </a:endParaRPr>
          </a:p>
        </p:txBody>
      </p:sp>
    </p:spTree>
  </p:cSld>
  <p:clrMapOvr>
    <a:masterClrMapping/>
  </p:clrMapOvr>
  <p:transition spd="slow" advTm="5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981825" y="2890124"/>
            <a:ext cx="4320620" cy="0"/>
          </a:xfrm>
          <a:prstGeom prst="line">
            <a:avLst/>
          </a:prstGeom>
          <a:ln>
            <a:solidFill>
              <a:srgbClr val="7CB746"/>
            </a:solidFill>
            <a:tailEnd type="oval" w="sm" len="sm"/>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981825" y="3783380"/>
            <a:ext cx="4320620" cy="0"/>
          </a:xfrm>
          <a:prstGeom prst="line">
            <a:avLst/>
          </a:prstGeom>
          <a:ln>
            <a:solidFill>
              <a:srgbClr val="7CB746"/>
            </a:solidFill>
            <a:tailEnd type="oval" w="sm" len="sm"/>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981825" y="4676636"/>
            <a:ext cx="4320620" cy="0"/>
          </a:xfrm>
          <a:prstGeom prst="line">
            <a:avLst/>
          </a:prstGeom>
          <a:ln>
            <a:solidFill>
              <a:srgbClr val="7CB746"/>
            </a:solidFill>
            <a:tailEnd type="oval" w="sm" len="sm"/>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725212" y="2711479"/>
            <a:ext cx="130456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bg1">
                    <a:lumMod val="50000"/>
                  </a:schemeClr>
                </a:solidFill>
                <a:effectLst/>
                <a:uLnTx/>
                <a:uFillTx/>
                <a:latin typeface="思源宋体 ExtraLight" panose="02020200000000000000" pitchFamily="18" charset="-122"/>
                <a:ea typeface="思源宋体 ExtraLight" panose="02020200000000000000" pitchFamily="18" charset="-122"/>
              </a:rPr>
              <a:t>PART 01</a:t>
            </a:r>
            <a:endParaRPr kumimoji="0" lang="zh-CN" altLang="en-US" sz="2000" b="1" i="0" u="none" strike="noStrike" kern="0" cap="none" spc="0" normalizeH="0" baseline="0" noProof="0" dirty="0">
              <a:ln>
                <a:noFill/>
              </a:ln>
              <a:solidFill>
                <a:schemeClr val="bg1">
                  <a:lumMod val="50000"/>
                </a:schemeClr>
              </a:solidFill>
              <a:effectLst/>
              <a:uLnTx/>
              <a:uFillTx/>
              <a:latin typeface="思源宋体 ExtraLight" panose="02020200000000000000" pitchFamily="18" charset="-122"/>
              <a:ea typeface="思源宋体 ExtraLight" panose="02020200000000000000" pitchFamily="18" charset="-122"/>
            </a:endParaRPr>
          </a:p>
        </p:txBody>
      </p:sp>
      <p:sp>
        <p:nvSpPr>
          <p:cNvPr id="9" name="文本框 8"/>
          <p:cNvSpPr txBox="1"/>
          <p:nvPr/>
        </p:nvSpPr>
        <p:spPr>
          <a:xfrm>
            <a:off x="5739143" y="3576936"/>
            <a:ext cx="1304562" cy="400110"/>
          </a:xfrm>
          <a:prstGeom prst="rect">
            <a:avLst/>
          </a:prstGeom>
          <a:noFill/>
        </p:spPr>
        <p:txBody>
          <a:bodyPr wrap="square" rtlCol="0">
            <a:spAutoFit/>
          </a:bodyPr>
          <a:lstStyle/>
          <a:p>
            <a:pPr lvl="0">
              <a:defRPr/>
            </a:pPr>
            <a:r>
              <a:rPr lang="en-US" altLang="zh-CN" sz="2000" b="1" kern="0" dirty="0">
                <a:solidFill>
                  <a:schemeClr val="bg1">
                    <a:lumMod val="50000"/>
                  </a:schemeClr>
                </a:solidFill>
                <a:latin typeface="思源宋体 ExtraLight" panose="02020200000000000000" pitchFamily="18" charset="-122"/>
                <a:ea typeface="思源宋体 ExtraLight" panose="02020200000000000000" pitchFamily="18" charset="-122"/>
              </a:rPr>
              <a:t>PART 02</a:t>
            </a:r>
            <a:endParaRPr kumimoji="0" lang="zh-CN" altLang="en-US" sz="2000" b="1" i="0" u="none" strike="noStrike" kern="0" cap="none" spc="0" normalizeH="0" baseline="0" noProof="0" dirty="0">
              <a:ln>
                <a:noFill/>
              </a:ln>
              <a:solidFill>
                <a:schemeClr val="bg1">
                  <a:lumMod val="50000"/>
                </a:schemeClr>
              </a:solidFill>
              <a:effectLst/>
              <a:uLnTx/>
              <a:uFillTx/>
              <a:latin typeface="思源宋体 ExtraLight" panose="02020200000000000000" pitchFamily="18" charset="-122"/>
              <a:ea typeface="思源宋体 ExtraLight" panose="02020200000000000000" pitchFamily="18" charset="-122"/>
            </a:endParaRPr>
          </a:p>
        </p:txBody>
      </p:sp>
      <p:sp>
        <p:nvSpPr>
          <p:cNvPr id="10" name="文本框 9"/>
          <p:cNvSpPr txBox="1"/>
          <p:nvPr/>
        </p:nvSpPr>
        <p:spPr>
          <a:xfrm>
            <a:off x="5782686" y="4451125"/>
            <a:ext cx="1347457" cy="400110"/>
          </a:xfrm>
          <a:prstGeom prst="rect">
            <a:avLst/>
          </a:prstGeom>
          <a:noFill/>
        </p:spPr>
        <p:txBody>
          <a:bodyPr wrap="square" rtlCol="0">
            <a:spAutoFit/>
          </a:bodyPr>
          <a:lstStyle/>
          <a:p>
            <a:pPr lvl="0">
              <a:defRPr/>
            </a:pPr>
            <a:r>
              <a:rPr lang="en-US" altLang="zh-CN" sz="2000" b="1" kern="0" dirty="0">
                <a:solidFill>
                  <a:schemeClr val="bg1">
                    <a:lumMod val="50000"/>
                  </a:schemeClr>
                </a:solidFill>
                <a:latin typeface="思源宋体 ExtraLight" panose="02020200000000000000" pitchFamily="18" charset="-122"/>
                <a:ea typeface="思源宋体 ExtraLight" panose="02020200000000000000" pitchFamily="18" charset="-122"/>
              </a:rPr>
              <a:t>PART 03</a:t>
            </a:r>
            <a:endParaRPr kumimoji="0" lang="zh-CN" altLang="en-US" sz="2000" b="1" i="0" u="none" strike="noStrike" kern="0" cap="none" spc="0" normalizeH="0" baseline="0" noProof="0" dirty="0">
              <a:ln>
                <a:noFill/>
              </a:ln>
              <a:solidFill>
                <a:schemeClr val="bg1">
                  <a:lumMod val="50000"/>
                </a:schemeClr>
              </a:solidFill>
              <a:effectLst/>
              <a:uLnTx/>
              <a:uFillTx/>
              <a:latin typeface="思源宋体 ExtraLight" panose="02020200000000000000" pitchFamily="18" charset="-122"/>
              <a:ea typeface="思源宋体 ExtraLight" panose="02020200000000000000" pitchFamily="18" charset="-122"/>
            </a:endParaRPr>
          </a:p>
        </p:txBody>
      </p:sp>
      <p:sp>
        <p:nvSpPr>
          <p:cNvPr id="12" name="文本框 11"/>
          <p:cNvSpPr txBox="1"/>
          <p:nvPr/>
        </p:nvSpPr>
        <p:spPr>
          <a:xfrm>
            <a:off x="7218310" y="2481303"/>
            <a:ext cx="4084135"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lang="zh-CN" altLang="en-US" sz="2000" b="1" kern="0" dirty="0">
                <a:solidFill>
                  <a:srgbClr val="1E783A"/>
                </a:solidFill>
                <a:latin typeface="思源宋体 Heavy" panose="02020900000000000000" pitchFamily="18" charset="-122"/>
                <a:ea typeface="思源宋体 Heavy" panose="02020900000000000000" pitchFamily="18" charset="-122"/>
              </a:rPr>
              <a:t>城市化、城镇化与新型城镇化</a:t>
            </a:r>
            <a:endParaRPr kumimoji="0" lang="zh-CN" altLang="en-US" sz="2000" b="1" i="0" u="none" strike="noStrike" kern="0" cap="none" spc="0" normalizeH="0" baseline="0" noProof="0" dirty="0">
              <a:ln>
                <a:noFill/>
              </a:ln>
              <a:solidFill>
                <a:srgbClr val="1E783A"/>
              </a:solidFill>
              <a:effectLst/>
              <a:uLnTx/>
              <a:uFillTx/>
              <a:latin typeface="思源宋体 Heavy" panose="02020900000000000000" pitchFamily="18" charset="-122"/>
              <a:ea typeface="思源宋体 Heavy" panose="02020900000000000000" pitchFamily="18" charset="-122"/>
            </a:endParaRPr>
          </a:p>
        </p:txBody>
      </p:sp>
      <p:sp>
        <p:nvSpPr>
          <p:cNvPr id="14" name="文本框 13"/>
          <p:cNvSpPr txBox="1"/>
          <p:nvPr/>
        </p:nvSpPr>
        <p:spPr>
          <a:xfrm>
            <a:off x="7572672" y="3381319"/>
            <a:ext cx="3729774" cy="400110"/>
          </a:xfrm>
          <a:prstGeom prst="rect">
            <a:avLst/>
          </a:prstGeom>
          <a:noFill/>
        </p:spPr>
        <p:txBody>
          <a:bodyPr wrap="square" rtlCol="0">
            <a:spAutoFit/>
          </a:bodyPr>
          <a:lstStyle/>
          <a:p>
            <a:pPr lvl="0" algn="r">
              <a:defRPr/>
            </a:pPr>
            <a:r>
              <a:rPr lang="zh-CN" altLang="en-US" sz="2000" b="1" kern="0" dirty="0">
                <a:solidFill>
                  <a:srgbClr val="1E783A"/>
                </a:solidFill>
                <a:latin typeface="思源宋体 Heavy" panose="02020900000000000000" pitchFamily="18" charset="-122"/>
                <a:ea typeface="思源宋体 Heavy" panose="02020900000000000000" pitchFamily="18" charset="-122"/>
              </a:rPr>
              <a:t>乡村振兴</a:t>
            </a:r>
            <a:endParaRPr lang="zh-CN" altLang="en-US" sz="2000" b="1" kern="0" dirty="0">
              <a:solidFill>
                <a:srgbClr val="1E783A"/>
              </a:solidFill>
              <a:latin typeface="思源宋体 Heavy" panose="02020900000000000000" pitchFamily="18" charset="-122"/>
              <a:ea typeface="思源宋体 Heavy" panose="02020900000000000000" pitchFamily="18" charset="-122"/>
            </a:endParaRPr>
          </a:p>
        </p:txBody>
      </p:sp>
      <p:sp>
        <p:nvSpPr>
          <p:cNvPr id="23" name="矩形 22"/>
          <p:cNvSpPr/>
          <p:nvPr/>
        </p:nvSpPr>
        <p:spPr>
          <a:xfrm>
            <a:off x="10006978" y="593060"/>
            <a:ext cx="1492716" cy="830997"/>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300" normalizeH="0" baseline="0" noProof="0" dirty="0">
                <a:ln>
                  <a:noFill/>
                </a:ln>
                <a:solidFill>
                  <a:srgbClr val="1E783A"/>
                </a:solidFill>
                <a:effectLst/>
                <a:uLnTx/>
                <a:uFillTx/>
                <a:latin typeface="思源宋体 Heavy" panose="02020900000000000000" pitchFamily="18" charset="-122"/>
                <a:ea typeface="思源宋体 Heavy" panose="02020900000000000000" pitchFamily="18" charset="-122"/>
                <a:cs typeface="+mn-cs"/>
              </a:rPr>
              <a:t>目录</a:t>
            </a:r>
            <a:endParaRPr kumimoji="0" lang="zh-CN" altLang="en-US" sz="4800" b="1" i="0" u="none" strike="noStrike" kern="1200" cap="none" spc="300" normalizeH="0" baseline="0" noProof="0" dirty="0">
              <a:ln>
                <a:noFill/>
              </a:ln>
              <a:solidFill>
                <a:srgbClr val="1E783A"/>
              </a:solidFill>
              <a:effectLst/>
              <a:uLnTx/>
              <a:uFillTx/>
              <a:latin typeface="思源宋体 Heavy" panose="02020900000000000000" pitchFamily="18" charset="-122"/>
              <a:ea typeface="思源宋体 Heavy" panose="02020900000000000000" pitchFamily="18" charset="-122"/>
              <a:cs typeface="+mn-cs"/>
            </a:endParaRPr>
          </a:p>
        </p:txBody>
      </p:sp>
      <p:sp>
        <p:nvSpPr>
          <p:cNvPr id="24" name="矩形 23"/>
          <p:cNvSpPr/>
          <p:nvPr/>
        </p:nvSpPr>
        <p:spPr>
          <a:xfrm>
            <a:off x="10456726" y="1334132"/>
            <a:ext cx="926856" cy="253916"/>
          </a:xfrm>
          <a:prstGeom prst="rect">
            <a:avLst/>
          </a:prstGeom>
          <a:noFill/>
        </p:spPr>
        <p:txBody>
          <a:bodyPr wrap="square" rtlCol="0">
            <a:spAutoFit/>
          </a:bodyPr>
          <a:lstStyle/>
          <a:p>
            <a:pPr algn="r"/>
            <a:r>
              <a:rPr lang="en-US" altLang="zh-CN" sz="1050" kern="0" dirty="0">
                <a:solidFill>
                  <a:schemeClr val="bg1">
                    <a:lumMod val="50000"/>
                  </a:schemeClr>
                </a:solidFill>
                <a:latin typeface="思源宋体 ExtraLight" panose="02020200000000000000" pitchFamily="18" charset="-122"/>
                <a:ea typeface="思源宋体 ExtraLight" panose="02020200000000000000" pitchFamily="18" charset="-122"/>
              </a:rPr>
              <a:t>CONTENTS</a:t>
            </a:r>
            <a:endParaRPr lang="en-US" altLang="zh-CN" sz="1050" kern="0" dirty="0">
              <a:solidFill>
                <a:schemeClr val="bg1">
                  <a:lumMod val="50000"/>
                </a:schemeClr>
              </a:solidFill>
              <a:latin typeface="思源宋体 ExtraLight" panose="02020200000000000000" pitchFamily="18" charset="-122"/>
              <a:ea typeface="思源宋体 ExtraLight" panose="02020200000000000000" pitchFamily="18" charset="-122"/>
            </a:endParaRPr>
          </a:p>
        </p:txBody>
      </p:sp>
      <p:grpSp>
        <p:nvGrpSpPr>
          <p:cNvPr id="20" name="组合 19"/>
          <p:cNvGrpSpPr/>
          <p:nvPr/>
        </p:nvGrpSpPr>
        <p:grpSpPr>
          <a:xfrm>
            <a:off x="1" y="0"/>
            <a:ext cx="5210176" cy="6858000"/>
            <a:chOff x="0" y="0"/>
            <a:chExt cx="5747657" cy="6858000"/>
          </a:xfrm>
        </p:grpSpPr>
        <p:pic>
          <p:nvPicPr>
            <p:cNvPr id="3" name="图片 2" descr="草地上的风景&#10;&#10;描述已自动生成"/>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0" y="0"/>
              <a:ext cx="5747657" cy="6858000"/>
            </a:xfrm>
            <a:prstGeom prst="rect">
              <a:avLst/>
            </a:prstGeom>
          </p:spPr>
        </p:pic>
        <p:sp>
          <p:nvSpPr>
            <p:cNvPr id="25" name="矩形 24"/>
            <p:cNvSpPr/>
            <p:nvPr/>
          </p:nvSpPr>
          <p:spPr>
            <a:xfrm flipH="1">
              <a:off x="5611585" y="0"/>
              <a:ext cx="136072" cy="6858000"/>
            </a:xfrm>
            <a:prstGeom prst="rect">
              <a:avLst/>
            </a:prstGeom>
            <a:solidFill>
              <a:srgbClr val="7CB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 name="文本框 1"/>
          <p:cNvSpPr txBox="1"/>
          <p:nvPr/>
        </p:nvSpPr>
        <p:spPr>
          <a:xfrm>
            <a:off x="6981825" y="4257460"/>
            <a:ext cx="4320620" cy="400110"/>
          </a:xfrm>
          <a:prstGeom prst="rect">
            <a:avLst/>
          </a:prstGeom>
          <a:noFill/>
        </p:spPr>
        <p:txBody>
          <a:bodyPr wrap="square" rtlCol="0">
            <a:spAutoFit/>
          </a:bodyPr>
          <a:lstStyle/>
          <a:p>
            <a:pPr lvl="0" algn="r">
              <a:defRPr/>
            </a:pPr>
            <a:r>
              <a:rPr lang="zh-CN" altLang="en-US" sz="2000" b="1" kern="0" dirty="0">
                <a:solidFill>
                  <a:srgbClr val="1E783A"/>
                </a:solidFill>
                <a:latin typeface="思源宋体 Heavy" panose="02020900000000000000" pitchFamily="18" charset="-122"/>
                <a:ea typeface="思源宋体 Heavy" panose="02020900000000000000" pitchFamily="18" charset="-122"/>
              </a:rPr>
              <a:t>协同推进新型城镇化与乡村振兴战略</a:t>
            </a:r>
            <a:endParaRPr lang="zh-CN" altLang="en-US" sz="2000" b="1" kern="0" dirty="0">
              <a:solidFill>
                <a:srgbClr val="1E783A"/>
              </a:solidFill>
              <a:latin typeface="思源宋体 Heavy" panose="02020900000000000000" pitchFamily="18" charset="-122"/>
              <a:ea typeface="思源宋体 Heavy" panose="02020900000000000000" pitchFamily="18" charset="-122"/>
            </a:endParaRPr>
          </a:p>
        </p:txBody>
      </p:sp>
    </p:spTree>
  </p:cSld>
  <p:clrMapOvr>
    <a:masterClrMapping/>
  </p:clrMapOvr>
  <p:transition spd="slow" advTm="5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290" y="308067"/>
            <a:ext cx="5465065" cy="461665"/>
            <a:chOff x="394290" y="308067"/>
            <a:chExt cx="5465065" cy="461665"/>
          </a:xfrm>
        </p:grpSpPr>
        <p:sp>
          <p:nvSpPr>
            <p:cNvPr id="3"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4" name="文本框 3"/>
            <p:cNvSpPr txBox="1"/>
            <p:nvPr/>
          </p:nvSpPr>
          <p:spPr>
            <a:xfrm>
              <a:off x="1142999" y="308067"/>
              <a:ext cx="4716356" cy="461665"/>
            </a:xfrm>
            <a:prstGeom prst="rect">
              <a:avLst/>
            </a:prstGeom>
            <a:noFill/>
          </p:spPr>
          <p:txBody>
            <a:bodyPr wrap="none" rtlCol="0">
              <a:spAutoFit/>
            </a:bodyPr>
            <a:lstStyle/>
            <a:p>
              <a:r>
                <a:rPr lang="en-US" altLang="zh-CN" sz="2400" b="1" dirty="0">
                  <a:solidFill>
                    <a:srgbClr val="1E783A"/>
                  </a:solidFill>
                </a:rPr>
                <a:t>3-1 </a:t>
              </a:r>
              <a:r>
                <a:rPr lang="zh-CN" altLang="en-US" sz="2400" b="1" dirty="0">
                  <a:solidFill>
                    <a:srgbClr val="1E783A"/>
                  </a:solidFill>
                </a:rPr>
                <a:t>新型城镇化与乡村振兴的关系</a:t>
              </a:r>
              <a:endParaRPr lang="zh-CN" altLang="en-US" sz="2400" b="1" dirty="0">
                <a:solidFill>
                  <a:srgbClr val="1E783A"/>
                </a:solidFill>
              </a:endParaRPr>
            </a:p>
          </p:txBody>
        </p:sp>
      </p:grpSp>
      <p:grpSp>
        <p:nvGrpSpPr>
          <p:cNvPr id="18" name="组合 17"/>
          <p:cNvGrpSpPr/>
          <p:nvPr/>
        </p:nvGrpSpPr>
        <p:grpSpPr>
          <a:xfrm>
            <a:off x="2797067" y="-417638"/>
            <a:ext cx="6124575" cy="4692650"/>
            <a:chOff x="2968625" y="-304800"/>
            <a:chExt cx="6254750" cy="4967124"/>
          </a:xfrm>
        </p:grpSpPr>
        <p:grpSp>
          <p:nvGrpSpPr>
            <p:cNvPr id="13" name="组合 12"/>
            <p:cNvGrpSpPr/>
            <p:nvPr/>
          </p:nvGrpSpPr>
          <p:grpSpPr>
            <a:xfrm>
              <a:off x="2968625" y="-304800"/>
              <a:ext cx="6254750" cy="4967124"/>
              <a:chOff x="2552700" y="408972"/>
              <a:chExt cx="6076950" cy="4967124"/>
            </a:xfrm>
          </p:grpSpPr>
          <p:sp>
            <p:nvSpPr>
              <p:cNvPr id="5" name="任意多边形: 形状 24"/>
              <p:cNvSpPr/>
              <p:nvPr/>
            </p:nvSpPr>
            <p:spPr>
              <a:xfrm rot="19081300">
                <a:off x="2969073" y="408972"/>
                <a:ext cx="5017897" cy="4967124"/>
              </a:xfrm>
              <a:custGeom>
                <a:avLst/>
                <a:gdLst>
                  <a:gd name="connsiteX0" fmla="*/ 1019651 w 4378642"/>
                  <a:gd name="connsiteY0" fmla="*/ 0 h 4249102"/>
                  <a:gd name="connsiteX1" fmla="*/ 2039302 w 4378642"/>
                  <a:gd name="connsiteY1" fmla="*/ 1019651 h 4249102"/>
                  <a:gd name="connsiteX2" fmla="*/ 2034038 w 4378642"/>
                  <a:gd name="connsiteY2" fmla="*/ 1123904 h 4249102"/>
                  <a:gd name="connsiteX3" fmla="*/ 2031826 w 4378642"/>
                  <a:gd name="connsiteY3" fmla="*/ 1138396 h 4249102"/>
                  <a:gd name="connsiteX4" fmla="*/ 2031913 w 4378642"/>
                  <a:gd name="connsiteY4" fmla="*/ 1138396 h 4249102"/>
                  <a:gd name="connsiteX5" fmla="*/ 2030605 w 4378642"/>
                  <a:gd name="connsiteY5" fmla="*/ 1146968 h 4249102"/>
                  <a:gd name="connsiteX6" fmla="*/ 2025491 w 4378642"/>
                  <a:gd name="connsiteY6" fmla="*/ 1248251 h 4249102"/>
                  <a:gd name="connsiteX7" fmla="*/ 3016091 w 4378642"/>
                  <a:gd name="connsiteY7" fmla="*/ 2238851 h 4249102"/>
                  <a:gd name="connsiteX8" fmla="*/ 3117374 w 4378642"/>
                  <a:gd name="connsiteY8" fmla="*/ 2233737 h 4249102"/>
                  <a:gd name="connsiteX9" fmla="*/ 3187541 w 4378642"/>
                  <a:gd name="connsiteY9" fmla="*/ 2223028 h 4249102"/>
                  <a:gd name="connsiteX10" fmla="*/ 3187541 w 4378642"/>
                  <a:gd name="connsiteY10" fmla="*/ 2225320 h 4249102"/>
                  <a:gd name="connsiteX11" fmla="*/ 3254738 w 4378642"/>
                  <a:gd name="connsiteY11" fmla="*/ 2215064 h 4249102"/>
                  <a:gd name="connsiteX12" fmla="*/ 3358991 w 4378642"/>
                  <a:gd name="connsiteY12" fmla="*/ 2209800 h 4249102"/>
                  <a:gd name="connsiteX13" fmla="*/ 4378642 w 4378642"/>
                  <a:gd name="connsiteY13" fmla="*/ 3229451 h 4249102"/>
                  <a:gd name="connsiteX14" fmla="*/ 3358991 w 4378642"/>
                  <a:gd name="connsiteY14" fmla="*/ 4249102 h 4249102"/>
                  <a:gd name="connsiteX15" fmla="*/ 2339340 w 4378642"/>
                  <a:gd name="connsiteY15" fmla="*/ 3229451 h 4249102"/>
                  <a:gd name="connsiteX16" fmla="*/ 2344605 w 4378642"/>
                  <a:gd name="connsiteY16" fmla="*/ 3125198 h 4249102"/>
                  <a:gd name="connsiteX17" fmla="*/ 2350305 w 4378642"/>
                  <a:gd name="connsiteY17" fmla="*/ 3087846 h 4249102"/>
                  <a:gd name="connsiteX18" fmla="*/ 2348598 w 4378642"/>
                  <a:gd name="connsiteY18" fmla="*/ 3087846 h 4249102"/>
                  <a:gd name="connsiteX19" fmla="*/ 2353151 w 4378642"/>
                  <a:gd name="connsiteY19" fmla="*/ 2997676 h 4249102"/>
                  <a:gd name="connsiteX20" fmla="*/ 1362551 w 4378642"/>
                  <a:gd name="connsiteY20" fmla="*/ 2007076 h 4249102"/>
                  <a:gd name="connsiteX21" fmla="*/ 1261268 w 4378642"/>
                  <a:gd name="connsiteY21" fmla="*/ 2012190 h 4249102"/>
                  <a:gd name="connsiteX22" fmla="*/ 1233600 w 4378642"/>
                  <a:gd name="connsiteY22" fmla="*/ 2016413 h 4249102"/>
                  <a:gd name="connsiteX23" fmla="*/ 1225147 w 4378642"/>
                  <a:gd name="connsiteY23" fmla="*/ 2018586 h 4249102"/>
                  <a:gd name="connsiteX24" fmla="*/ 1019651 w 4378642"/>
                  <a:gd name="connsiteY24" fmla="*/ 2039302 h 4249102"/>
                  <a:gd name="connsiteX25" fmla="*/ 0 w 4378642"/>
                  <a:gd name="connsiteY25" fmla="*/ 1019651 h 4249102"/>
                  <a:gd name="connsiteX26" fmla="*/ 1019651 w 4378642"/>
                  <a:gd name="connsiteY26" fmla="*/ 0 h 42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8642" h="4249102">
                    <a:moveTo>
                      <a:pt x="1019651" y="0"/>
                    </a:moveTo>
                    <a:cubicBezTo>
                      <a:pt x="1582789" y="0"/>
                      <a:pt x="2039302" y="456513"/>
                      <a:pt x="2039302" y="1019651"/>
                    </a:cubicBezTo>
                    <a:cubicBezTo>
                      <a:pt x="2039302" y="1054847"/>
                      <a:pt x="2037519" y="1089627"/>
                      <a:pt x="2034038" y="1123904"/>
                    </a:cubicBezTo>
                    <a:lnTo>
                      <a:pt x="2031826" y="1138396"/>
                    </a:lnTo>
                    <a:lnTo>
                      <a:pt x="2031913" y="1138396"/>
                    </a:lnTo>
                    <a:lnTo>
                      <a:pt x="2030605" y="1146968"/>
                    </a:lnTo>
                    <a:cubicBezTo>
                      <a:pt x="2027224" y="1180269"/>
                      <a:pt x="2025491" y="1214058"/>
                      <a:pt x="2025491" y="1248251"/>
                    </a:cubicBezTo>
                    <a:cubicBezTo>
                      <a:pt x="2025491" y="1795344"/>
                      <a:pt x="2468998" y="2238851"/>
                      <a:pt x="3016091" y="2238851"/>
                    </a:cubicBezTo>
                    <a:cubicBezTo>
                      <a:pt x="3050285" y="2238851"/>
                      <a:pt x="3084073" y="2237119"/>
                      <a:pt x="3117374" y="2233737"/>
                    </a:cubicBezTo>
                    <a:lnTo>
                      <a:pt x="3187541" y="2223028"/>
                    </a:lnTo>
                    <a:lnTo>
                      <a:pt x="3187541" y="2225320"/>
                    </a:lnTo>
                    <a:lnTo>
                      <a:pt x="3254738" y="2215064"/>
                    </a:lnTo>
                    <a:cubicBezTo>
                      <a:pt x="3289015" y="2211583"/>
                      <a:pt x="3323795" y="2209800"/>
                      <a:pt x="3358991" y="2209800"/>
                    </a:cubicBezTo>
                    <a:cubicBezTo>
                      <a:pt x="3922129" y="2209800"/>
                      <a:pt x="4378642" y="2666313"/>
                      <a:pt x="4378642" y="3229451"/>
                    </a:cubicBezTo>
                    <a:cubicBezTo>
                      <a:pt x="4378642" y="3792589"/>
                      <a:pt x="3922129" y="4249102"/>
                      <a:pt x="3358991" y="4249102"/>
                    </a:cubicBezTo>
                    <a:cubicBezTo>
                      <a:pt x="2795853" y="4249102"/>
                      <a:pt x="2339340" y="3792589"/>
                      <a:pt x="2339340" y="3229451"/>
                    </a:cubicBezTo>
                    <a:cubicBezTo>
                      <a:pt x="2339340" y="3194255"/>
                      <a:pt x="2341124" y="3159475"/>
                      <a:pt x="2344605" y="3125198"/>
                    </a:cubicBezTo>
                    <a:lnTo>
                      <a:pt x="2350305" y="3087846"/>
                    </a:lnTo>
                    <a:lnTo>
                      <a:pt x="2348598" y="3087846"/>
                    </a:lnTo>
                    <a:lnTo>
                      <a:pt x="2353151" y="2997676"/>
                    </a:lnTo>
                    <a:cubicBezTo>
                      <a:pt x="2353151" y="2450583"/>
                      <a:pt x="1909644" y="2007076"/>
                      <a:pt x="1362551" y="2007076"/>
                    </a:cubicBezTo>
                    <a:cubicBezTo>
                      <a:pt x="1328358" y="2007076"/>
                      <a:pt x="1294569" y="2008809"/>
                      <a:pt x="1261268" y="2012190"/>
                    </a:cubicBezTo>
                    <a:lnTo>
                      <a:pt x="1233600" y="2016413"/>
                    </a:lnTo>
                    <a:lnTo>
                      <a:pt x="1225147" y="2018586"/>
                    </a:lnTo>
                    <a:cubicBezTo>
                      <a:pt x="1158769" y="2032169"/>
                      <a:pt x="1090043" y="2039302"/>
                      <a:pt x="1019651" y="2039302"/>
                    </a:cubicBezTo>
                    <a:cubicBezTo>
                      <a:pt x="456513" y="2039302"/>
                      <a:pt x="0" y="1582789"/>
                      <a:pt x="0" y="1019651"/>
                    </a:cubicBezTo>
                    <a:cubicBezTo>
                      <a:pt x="0" y="456513"/>
                      <a:pt x="456513" y="0"/>
                      <a:pt x="1019651" y="0"/>
                    </a:cubicBezTo>
                    <a:close/>
                  </a:path>
                </a:pathLst>
              </a:custGeom>
              <a:gradFill flip="none" rotWithShape="1">
                <a:gsLst>
                  <a:gs pos="0">
                    <a:srgbClr val="32853C">
                      <a:shade val="30000"/>
                      <a:satMod val="115000"/>
                    </a:srgbClr>
                  </a:gs>
                  <a:gs pos="50000">
                    <a:srgbClr val="32853C">
                      <a:shade val="67500"/>
                      <a:satMod val="115000"/>
                    </a:srgbClr>
                  </a:gs>
                  <a:gs pos="100000">
                    <a:srgbClr val="32853C">
                      <a:shade val="100000"/>
                      <a:satMod val="115000"/>
                    </a:srgbClr>
                  </a:gs>
                </a:gsLst>
                <a:path path="circle">
                  <a:fillToRect l="100000" t="100000"/>
                </a:path>
                <a:tileRect r="-100000" b="-100000"/>
              </a:gradFill>
              <a:ln w="762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9" name="文本框 8"/>
              <p:cNvSpPr txBox="1"/>
              <p:nvPr/>
            </p:nvSpPr>
            <p:spPr>
              <a:xfrm>
                <a:off x="2552700" y="2470150"/>
                <a:ext cx="2489200" cy="646331"/>
              </a:xfrm>
              <a:prstGeom prst="rect">
                <a:avLst/>
              </a:prstGeom>
              <a:noFill/>
            </p:spPr>
            <p:txBody>
              <a:bodyPr wrap="square" rtlCol="0">
                <a:spAutoFit/>
              </a:bodyPr>
              <a:lstStyle/>
              <a:p>
                <a:r>
                  <a:rPr lang="zh-CN" altLang="en-US" sz="3600" dirty="0">
                    <a:solidFill>
                      <a:schemeClr val="bg1"/>
                    </a:solidFill>
                  </a:rPr>
                  <a:t>新型城镇化</a:t>
                </a:r>
                <a:endParaRPr lang="zh-CN" altLang="en-US" sz="3600" dirty="0">
                  <a:solidFill>
                    <a:schemeClr val="bg1"/>
                  </a:solidFill>
                </a:endParaRPr>
              </a:p>
            </p:txBody>
          </p:sp>
          <p:sp>
            <p:nvSpPr>
              <p:cNvPr id="12" name="文本框 11"/>
              <p:cNvSpPr txBox="1"/>
              <p:nvPr/>
            </p:nvSpPr>
            <p:spPr>
              <a:xfrm>
                <a:off x="6140450" y="2569368"/>
                <a:ext cx="2489200" cy="646331"/>
              </a:xfrm>
              <a:prstGeom prst="rect">
                <a:avLst/>
              </a:prstGeom>
              <a:noFill/>
            </p:spPr>
            <p:txBody>
              <a:bodyPr wrap="square" rtlCol="0">
                <a:spAutoFit/>
              </a:bodyPr>
              <a:lstStyle/>
              <a:p>
                <a:r>
                  <a:rPr lang="zh-CN" altLang="en-US" sz="3600" dirty="0">
                    <a:solidFill>
                      <a:schemeClr val="bg1"/>
                    </a:solidFill>
                  </a:rPr>
                  <a:t>乡村振兴</a:t>
                </a:r>
                <a:endParaRPr lang="zh-CN" altLang="en-US" sz="3600" dirty="0">
                  <a:solidFill>
                    <a:schemeClr val="bg1"/>
                  </a:solidFill>
                </a:endParaRPr>
              </a:p>
            </p:txBody>
          </p:sp>
        </p:grpSp>
        <p:sp>
          <p:nvSpPr>
            <p:cNvPr id="14" name="文本框 13"/>
            <p:cNvSpPr txBox="1"/>
            <p:nvPr/>
          </p:nvSpPr>
          <p:spPr>
            <a:xfrm>
              <a:off x="5663877" y="2433816"/>
              <a:ext cx="800219" cy="461665"/>
            </a:xfrm>
            <a:prstGeom prst="rect">
              <a:avLst/>
            </a:prstGeom>
            <a:noFill/>
          </p:spPr>
          <p:txBody>
            <a:bodyPr wrap="none" rtlCol="0">
              <a:spAutoFit/>
            </a:bodyPr>
            <a:lstStyle/>
            <a:p>
              <a:r>
                <a:rPr lang="zh-CN" altLang="en-US" sz="2400" dirty="0"/>
                <a:t>协同</a:t>
              </a:r>
              <a:endParaRPr lang="zh-CN" altLang="en-US" sz="2400" dirty="0"/>
            </a:p>
          </p:txBody>
        </p:sp>
        <p:sp>
          <p:nvSpPr>
            <p:cNvPr id="16" name="文本框 15"/>
            <p:cNvSpPr txBox="1"/>
            <p:nvPr/>
          </p:nvSpPr>
          <p:spPr>
            <a:xfrm>
              <a:off x="5657392" y="1436823"/>
              <a:ext cx="940635" cy="488668"/>
            </a:xfrm>
            <a:prstGeom prst="rect">
              <a:avLst/>
            </a:prstGeom>
            <a:noFill/>
          </p:spPr>
          <p:txBody>
            <a:bodyPr wrap="square" rtlCol="0">
              <a:spAutoFit/>
            </a:bodyPr>
            <a:lstStyle/>
            <a:p>
              <a:r>
                <a:rPr lang="zh-CN" altLang="en-US" sz="2400" dirty="0"/>
                <a:t>矛盾</a:t>
              </a:r>
              <a:endParaRPr lang="zh-CN" altLang="en-US" sz="2400" dirty="0"/>
            </a:p>
          </p:txBody>
        </p:sp>
        <p:sp>
          <p:nvSpPr>
            <p:cNvPr id="17" name="文本框 16"/>
            <p:cNvSpPr txBox="1"/>
            <p:nvPr/>
          </p:nvSpPr>
          <p:spPr>
            <a:xfrm>
              <a:off x="5727903" y="1941044"/>
              <a:ext cx="749096" cy="461665"/>
            </a:xfrm>
            <a:prstGeom prst="rect">
              <a:avLst/>
            </a:prstGeom>
            <a:noFill/>
          </p:spPr>
          <p:txBody>
            <a:bodyPr wrap="square" rtlCol="0">
              <a:spAutoFit/>
            </a:bodyPr>
            <a:lstStyle/>
            <a:p>
              <a:r>
                <a:rPr lang="en-US" altLang="zh-CN" sz="2400" dirty="0">
                  <a:solidFill>
                    <a:srgbClr val="FFFFFF"/>
                  </a:solidFill>
                  <a:latin typeface="Times New Roman" panose="02020603050405020304" pitchFamily="18" charset="0"/>
                  <a:cs typeface="Times New Roman" panose="02020603050405020304" pitchFamily="18" charset="0"/>
                </a:rPr>
                <a:t>and</a:t>
              </a:r>
              <a:endParaRPr lang="zh-CN" altLang="en-US" sz="2400" dirty="0">
                <a:solidFill>
                  <a:srgbClr val="FFFFFF"/>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533694" y="3429000"/>
            <a:ext cx="3673048" cy="369332"/>
            <a:chOff x="876388" y="4052246"/>
            <a:chExt cx="3673048" cy="369332"/>
          </a:xfrm>
        </p:grpSpPr>
        <p:sp>
          <p:nvSpPr>
            <p:cNvPr id="19" name="椭圆 18"/>
            <p:cNvSpPr/>
            <p:nvPr/>
          </p:nvSpPr>
          <p:spPr>
            <a:xfrm>
              <a:off x="876388" y="416071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1064187" y="4052246"/>
              <a:ext cx="3485249" cy="369332"/>
            </a:xfrm>
            <a:prstGeom prst="rect">
              <a:avLst/>
            </a:prstGeom>
            <a:noFill/>
          </p:spPr>
          <p:txBody>
            <a:bodyPr wrap="none" rtlCol="0">
              <a:spAutoFit/>
            </a:bodyPr>
            <a:lstStyle/>
            <a:p>
              <a:r>
                <a:rPr lang="zh-CN" altLang="en-US" dirty="0"/>
                <a:t>城镇化与乡村振兴的矛盾与问题</a:t>
              </a:r>
              <a:endParaRPr lang="zh-CN" altLang="en-US" dirty="0"/>
            </a:p>
          </p:txBody>
        </p:sp>
      </p:grpSp>
      <p:sp>
        <p:nvSpPr>
          <p:cNvPr id="22" name="文本框 21"/>
          <p:cNvSpPr txBox="1"/>
          <p:nvPr/>
        </p:nvSpPr>
        <p:spPr>
          <a:xfrm>
            <a:off x="532294" y="3896086"/>
            <a:ext cx="5430356" cy="2585323"/>
          </a:xfrm>
          <a:prstGeom prst="rect">
            <a:avLst/>
          </a:prstGeom>
          <a:noFill/>
        </p:spPr>
        <p:txBody>
          <a:bodyPr wrap="square" rtlCol="0">
            <a:spAutoFit/>
          </a:bodyPr>
          <a:lstStyle/>
          <a:p>
            <a:r>
              <a:rPr lang="zh-CN" altLang="en-US" dirty="0"/>
              <a:t>（</a:t>
            </a:r>
            <a:r>
              <a:rPr lang="en-US" altLang="zh-CN" dirty="0"/>
              <a:t>1</a:t>
            </a:r>
            <a:r>
              <a:rPr lang="zh-CN" altLang="en-US" dirty="0"/>
              <a:t>）</a:t>
            </a:r>
            <a:r>
              <a:rPr lang="zh-CN" altLang="zh-CN" sz="1800" dirty="0">
                <a:solidFill>
                  <a:srgbClr val="222222"/>
                </a:solidFill>
                <a:effectLst/>
                <a:ea typeface="微软雅黑" panose="020B0503020204020204" charset="-122"/>
                <a:cs typeface="Times New Roman" panose="02020603050405020304" pitchFamily="18" charset="0"/>
              </a:rPr>
              <a:t>城乡经济社会发展的各种规划之间缺乏协调，城乡规模结构和空间分布尚不合理；</a:t>
            </a:r>
            <a:endParaRPr lang="en-US" altLang="zh-CN" sz="1800" dirty="0">
              <a:solidFill>
                <a:srgbClr val="222222"/>
              </a:solidFill>
              <a:effectLst/>
              <a:ea typeface="微软雅黑" panose="020B0503020204020204" charset="-122"/>
              <a:cs typeface="Times New Roman" panose="02020603050405020304" pitchFamily="18" charset="0"/>
            </a:endParaRPr>
          </a:p>
          <a:p>
            <a:endParaRPr lang="en-US" altLang="zh-CN" sz="1800" dirty="0">
              <a:solidFill>
                <a:srgbClr val="222222"/>
              </a:solidFill>
              <a:effectLst/>
              <a:ea typeface="微软雅黑" panose="020B0503020204020204" charset="-122"/>
              <a:cs typeface="Times New Roman" panose="02020603050405020304" pitchFamily="18" charset="0"/>
            </a:endParaRPr>
          </a:p>
          <a:p>
            <a:r>
              <a:rPr lang="zh-CN" altLang="en-US" dirty="0">
                <a:solidFill>
                  <a:srgbClr val="222222"/>
                </a:solidFill>
                <a:ea typeface="微软雅黑" panose="020B0503020204020204" charset="-122"/>
                <a:cs typeface="Times New Roman" panose="02020603050405020304" pitchFamily="18" charset="0"/>
              </a:rPr>
              <a:t>（</a:t>
            </a:r>
            <a:r>
              <a:rPr lang="en-US" altLang="zh-CN" dirty="0">
                <a:solidFill>
                  <a:srgbClr val="222222"/>
                </a:solidFill>
                <a:ea typeface="微软雅黑" panose="020B0503020204020204" charset="-122"/>
                <a:cs typeface="Times New Roman" panose="02020603050405020304" pitchFamily="18" charset="0"/>
              </a:rPr>
              <a:t>2</a:t>
            </a:r>
            <a:r>
              <a:rPr lang="zh-CN" altLang="en-US" dirty="0">
                <a:solidFill>
                  <a:srgbClr val="222222"/>
                </a:solidFill>
                <a:ea typeface="微软雅黑" panose="020B0503020204020204" charset="-122"/>
                <a:cs typeface="Times New Roman" panose="02020603050405020304" pitchFamily="18" charset="0"/>
              </a:rPr>
              <a:t>）</a:t>
            </a:r>
            <a:r>
              <a:rPr lang="zh-CN" altLang="zh-CN" sz="1800" dirty="0">
                <a:solidFill>
                  <a:srgbClr val="222222"/>
                </a:solidFill>
                <a:effectLst/>
                <a:ea typeface="微软雅黑" panose="020B0503020204020204" charset="-122"/>
                <a:cs typeface="Times New Roman" panose="02020603050405020304" pitchFamily="18" charset="0"/>
              </a:rPr>
              <a:t>农村人口进城容易留城难，“候鸟式”迁移现象较为突出；</a:t>
            </a:r>
            <a:endParaRPr lang="en-US" altLang="zh-CN" sz="1800" dirty="0">
              <a:solidFill>
                <a:srgbClr val="222222"/>
              </a:solidFill>
              <a:effectLst/>
              <a:ea typeface="微软雅黑" panose="020B0503020204020204" charset="-122"/>
              <a:cs typeface="Times New Roman" panose="02020603050405020304" pitchFamily="18" charset="0"/>
            </a:endParaRPr>
          </a:p>
          <a:p>
            <a:endParaRPr lang="en-US" altLang="zh-CN" sz="1800" dirty="0">
              <a:solidFill>
                <a:srgbClr val="222222"/>
              </a:solidFill>
              <a:effectLst/>
              <a:ea typeface="微软雅黑" panose="020B0503020204020204" charset="-122"/>
              <a:cs typeface="Times New Roman" panose="02020603050405020304" pitchFamily="18" charset="0"/>
            </a:endParaRPr>
          </a:p>
          <a:p>
            <a:r>
              <a:rPr lang="zh-CN" altLang="en-US" dirty="0">
                <a:solidFill>
                  <a:srgbClr val="222222"/>
                </a:solidFill>
                <a:ea typeface="微软雅黑" panose="020B0503020204020204" charset="-122"/>
                <a:cs typeface="Times New Roman" panose="02020603050405020304" pitchFamily="18" charset="0"/>
              </a:rPr>
              <a:t>（</a:t>
            </a:r>
            <a:r>
              <a:rPr lang="en-US" altLang="zh-CN" dirty="0">
                <a:solidFill>
                  <a:srgbClr val="222222"/>
                </a:solidFill>
                <a:ea typeface="微软雅黑" panose="020B0503020204020204" charset="-122"/>
                <a:cs typeface="Times New Roman" panose="02020603050405020304" pitchFamily="18" charset="0"/>
              </a:rPr>
              <a:t>3</a:t>
            </a:r>
            <a:r>
              <a:rPr lang="zh-CN" altLang="en-US" dirty="0">
                <a:solidFill>
                  <a:srgbClr val="222222"/>
                </a:solidFill>
                <a:ea typeface="微软雅黑" panose="020B0503020204020204" charset="-122"/>
                <a:cs typeface="Times New Roman" panose="02020603050405020304" pitchFamily="18" charset="0"/>
              </a:rPr>
              <a:t>）</a:t>
            </a:r>
            <a:r>
              <a:rPr lang="zh-CN" altLang="zh-CN" sz="1800" dirty="0">
                <a:solidFill>
                  <a:srgbClr val="222222"/>
                </a:solidFill>
                <a:effectLst/>
                <a:ea typeface="微软雅黑" panose="020B0503020204020204" charset="-122"/>
                <a:cs typeface="Times New Roman" panose="02020603050405020304" pitchFamily="18" charset="0"/>
              </a:rPr>
              <a:t>农村人口单向流出，乡村振兴需要的人力资源和专业人才较为缺乏；</a:t>
            </a:r>
            <a:endParaRPr lang="en-US" altLang="zh-CN" sz="1800" dirty="0">
              <a:solidFill>
                <a:srgbClr val="222222"/>
              </a:solidFill>
              <a:effectLst/>
              <a:ea typeface="微软雅黑" panose="020B0503020204020204" charset="-122"/>
              <a:cs typeface="Times New Roman" panose="02020603050405020304" pitchFamily="18" charset="0"/>
            </a:endParaRPr>
          </a:p>
          <a:p>
            <a:endParaRPr lang="en-US" altLang="zh-CN" sz="1800" dirty="0">
              <a:solidFill>
                <a:srgbClr val="222222"/>
              </a:solidFill>
              <a:effectLst/>
              <a:ea typeface="微软雅黑" panose="020B0503020204020204" charset="-122"/>
              <a:cs typeface="Times New Roman" panose="02020603050405020304" pitchFamily="18" charset="0"/>
            </a:endParaRPr>
          </a:p>
        </p:txBody>
      </p:sp>
      <p:grpSp>
        <p:nvGrpSpPr>
          <p:cNvPr id="23" name="组合 22"/>
          <p:cNvGrpSpPr/>
          <p:nvPr/>
        </p:nvGrpSpPr>
        <p:grpSpPr>
          <a:xfrm>
            <a:off x="6477933" y="3429000"/>
            <a:ext cx="3142454" cy="369332"/>
            <a:chOff x="876388" y="4052246"/>
            <a:chExt cx="3142454" cy="369332"/>
          </a:xfrm>
        </p:grpSpPr>
        <p:sp>
          <p:nvSpPr>
            <p:cNvPr id="24" name="椭圆 23"/>
            <p:cNvSpPr/>
            <p:nvPr/>
          </p:nvSpPr>
          <p:spPr>
            <a:xfrm>
              <a:off x="876388" y="416071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064187" y="4052246"/>
              <a:ext cx="2954655" cy="369332"/>
            </a:xfrm>
            <a:prstGeom prst="rect">
              <a:avLst/>
            </a:prstGeom>
            <a:noFill/>
          </p:spPr>
          <p:txBody>
            <a:bodyPr wrap="none" rtlCol="0">
              <a:spAutoFit/>
            </a:bodyPr>
            <a:lstStyle/>
            <a:p>
              <a:r>
                <a:rPr lang="zh-CN" altLang="en-US" dirty="0"/>
                <a:t>城镇化与乡村振兴的协同性</a:t>
              </a:r>
              <a:endParaRPr lang="zh-CN" altLang="en-US" dirty="0"/>
            </a:p>
          </p:txBody>
        </p:sp>
      </p:grpSp>
      <p:sp>
        <p:nvSpPr>
          <p:cNvPr id="27" name="文本框 26"/>
          <p:cNvSpPr txBox="1"/>
          <p:nvPr/>
        </p:nvSpPr>
        <p:spPr>
          <a:xfrm>
            <a:off x="6412934" y="3896086"/>
            <a:ext cx="5430354" cy="2031325"/>
          </a:xfrm>
          <a:prstGeom prst="rect">
            <a:avLst/>
          </a:prstGeom>
          <a:noFill/>
        </p:spPr>
        <p:txBody>
          <a:bodyPr wrap="square">
            <a:spAutoFit/>
          </a:bodyPr>
          <a:lstStyle/>
          <a:p>
            <a:pPr algn="just"/>
            <a:r>
              <a:rPr lang="zh-CN" altLang="en-US" kern="100" dirty="0">
                <a:latin typeface="+mn-ea"/>
                <a:cs typeface="Times New Roman" panose="02020603050405020304" pitchFamily="18" charset="0"/>
              </a:rPr>
              <a:t>（</a:t>
            </a:r>
            <a:r>
              <a:rPr lang="en-US" altLang="zh-CN" kern="100" dirty="0">
                <a:latin typeface="+mn-ea"/>
                <a:cs typeface="Times New Roman" panose="02020603050405020304" pitchFamily="18" charset="0"/>
              </a:rPr>
              <a:t>1</a:t>
            </a:r>
            <a:r>
              <a:rPr lang="zh-CN" altLang="en-US" kern="100" dirty="0">
                <a:latin typeface="+mn-ea"/>
                <a:cs typeface="Times New Roman" panose="02020603050405020304" pitchFamily="18" charset="0"/>
              </a:rPr>
              <a:t>）</a:t>
            </a:r>
            <a:r>
              <a:rPr lang="zh-CN" altLang="zh-CN" kern="100" dirty="0">
                <a:effectLst/>
                <a:latin typeface="+mn-ea"/>
                <a:cs typeface="Times New Roman" panose="02020603050405020304" pitchFamily="18" charset="0"/>
              </a:rPr>
              <a:t>两者的目标相同，都是为了实现现代化，任务相同，都是为了缩小城乡差距、促进城乡融合发展。</a:t>
            </a:r>
            <a:endParaRPr lang="en-US" altLang="zh-CN" kern="100" dirty="0">
              <a:effectLst/>
              <a:latin typeface="+mn-ea"/>
              <a:cs typeface="Times New Roman" panose="02020603050405020304" pitchFamily="18" charset="0"/>
            </a:endParaRPr>
          </a:p>
          <a:p>
            <a:pPr algn="just"/>
            <a:endParaRPr lang="zh-CN" altLang="zh-CN" kern="100" dirty="0">
              <a:effectLst/>
              <a:latin typeface="+mn-ea"/>
              <a:cs typeface="Times New Roman" panose="02020603050405020304" pitchFamily="18" charset="0"/>
            </a:endParaRPr>
          </a:p>
          <a:p>
            <a:pPr algn="just"/>
            <a:r>
              <a:rPr lang="zh-CN" altLang="en-US" kern="100" dirty="0">
                <a:latin typeface="+mn-ea"/>
                <a:cs typeface="Times New Roman" panose="02020603050405020304" pitchFamily="18" charset="0"/>
              </a:rPr>
              <a:t>（</a:t>
            </a:r>
            <a:r>
              <a:rPr lang="en-US" altLang="zh-CN" kern="100" dirty="0">
                <a:latin typeface="+mn-ea"/>
                <a:cs typeface="Times New Roman" panose="02020603050405020304" pitchFamily="18" charset="0"/>
              </a:rPr>
              <a:t>2</a:t>
            </a:r>
            <a:r>
              <a:rPr lang="zh-CN" altLang="en-US" kern="100" dirty="0">
                <a:latin typeface="+mn-ea"/>
                <a:cs typeface="Times New Roman" panose="02020603050405020304" pitchFamily="18" charset="0"/>
              </a:rPr>
              <a:t>）</a:t>
            </a:r>
            <a:r>
              <a:rPr lang="zh-CN" altLang="zh-CN" kern="100" dirty="0">
                <a:effectLst/>
                <a:latin typeface="+mn-ea"/>
                <a:cs typeface="Times New Roman" panose="02020603050405020304" pitchFamily="18" charset="0"/>
              </a:rPr>
              <a:t>两者在推进过程中具有相通点和共同面。</a:t>
            </a:r>
            <a:endParaRPr lang="en-US" altLang="zh-CN" kern="100" dirty="0">
              <a:effectLst/>
              <a:latin typeface="+mn-ea"/>
              <a:cs typeface="Times New Roman" panose="02020603050405020304" pitchFamily="18" charset="0"/>
            </a:endParaRPr>
          </a:p>
          <a:p>
            <a:pPr algn="just"/>
            <a:endParaRPr lang="zh-CN" altLang="zh-CN" kern="100" dirty="0">
              <a:effectLst/>
              <a:latin typeface="+mn-ea"/>
              <a:cs typeface="Times New Roman" panose="02020603050405020304" pitchFamily="18" charset="0"/>
            </a:endParaRPr>
          </a:p>
          <a:p>
            <a:pPr algn="just"/>
            <a:r>
              <a:rPr lang="zh-CN" altLang="en-US" kern="100" dirty="0">
                <a:latin typeface="+mn-ea"/>
                <a:cs typeface="Times New Roman" panose="02020603050405020304" pitchFamily="18" charset="0"/>
              </a:rPr>
              <a:t>（</a:t>
            </a:r>
            <a:r>
              <a:rPr lang="en-US" altLang="zh-CN" kern="100" dirty="0">
                <a:latin typeface="+mn-ea"/>
                <a:cs typeface="Times New Roman" panose="02020603050405020304" pitchFamily="18" charset="0"/>
              </a:rPr>
              <a:t>3</a:t>
            </a:r>
            <a:r>
              <a:rPr lang="zh-CN" altLang="en-US" kern="100" dirty="0">
                <a:latin typeface="+mn-ea"/>
                <a:cs typeface="Times New Roman" panose="02020603050405020304" pitchFamily="18" charset="0"/>
              </a:rPr>
              <a:t>）</a:t>
            </a:r>
            <a:r>
              <a:rPr lang="zh-CN" altLang="zh-CN" kern="100" dirty="0">
                <a:effectLst/>
                <a:latin typeface="+mn-ea"/>
                <a:cs typeface="Times New Roman" panose="02020603050405020304" pitchFamily="18" charset="0"/>
              </a:rPr>
              <a:t>两者相互影响，互相促进。城镇化是乡村振兴的助推器，乡村振兴是新型城镇化的必然结果。</a:t>
            </a:r>
            <a:endParaRPr lang="zh-CN" altLang="zh-CN" kern="100" dirty="0">
              <a:effectLst/>
              <a:latin typeface="+mn-ea"/>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290" y="308067"/>
            <a:ext cx="2695076" cy="461665"/>
            <a:chOff x="394290" y="308067"/>
            <a:chExt cx="2695076" cy="461665"/>
          </a:xfrm>
        </p:grpSpPr>
        <p:sp>
          <p:nvSpPr>
            <p:cNvPr id="3"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4" name="文本框 3"/>
            <p:cNvSpPr txBox="1"/>
            <p:nvPr/>
          </p:nvSpPr>
          <p:spPr>
            <a:xfrm>
              <a:off x="1142999" y="308067"/>
              <a:ext cx="1946367" cy="461665"/>
            </a:xfrm>
            <a:prstGeom prst="rect">
              <a:avLst/>
            </a:prstGeom>
            <a:noFill/>
          </p:spPr>
          <p:txBody>
            <a:bodyPr wrap="none" rtlCol="0">
              <a:spAutoFit/>
            </a:bodyPr>
            <a:lstStyle/>
            <a:p>
              <a:r>
                <a:rPr lang="en-US" altLang="zh-CN" sz="2400" b="1" dirty="0">
                  <a:solidFill>
                    <a:srgbClr val="1E783A"/>
                  </a:solidFill>
                </a:rPr>
                <a:t>3-2 </a:t>
              </a:r>
              <a:r>
                <a:rPr lang="zh-CN" altLang="en-US" sz="2400" b="1" dirty="0">
                  <a:solidFill>
                    <a:srgbClr val="1E783A"/>
                  </a:solidFill>
                </a:rPr>
                <a:t>未来展望</a:t>
              </a:r>
              <a:endParaRPr lang="zh-CN" altLang="en-US" sz="2400" b="1" dirty="0">
                <a:solidFill>
                  <a:srgbClr val="1E783A"/>
                </a:solidFill>
              </a:endParaRPr>
            </a:p>
          </p:txBody>
        </p:sp>
      </p:grpSp>
      <p:grpSp>
        <p:nvGrpSpPr>
          <p:cNvPr id="8" name="组合 7"/>
          <p:cNvGrpSpPr/>
          <p:nvPr/>
        </p:nvGrpSpPr>
        <p:grpSpPr>
          <a:xfrm>
            <a:off x="768644" y="1346200"/>
            <a:ext cx="7054556" cy="646331"/>
            <a:chOff x="876388" y="4052246"/>
            <a:chExt cx="7054556" cy="646331"/>
          </a:xfrm>
        </p:grpSpPr>
        <p:sp>
          <p:nvSpPr>
            <p:cNvPr id="9" name="椭圆 8"/>
            <p:cNvSpPr/>
            <p:nvPr/>
          </p:nvSpPr>
          <p:spPr>
            <a:xfrm>
              <a:off x="876388" y="416071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104694" y="4052246"/>
              <a:ext cx="6826250" cy="646331"/>
            </a:xfrm>
            <a:prstGeom prst="rect">
              <a:avLst/>
            </a:prstGeom>
            <a:noFill/>
          </p:spPr>
          <p:txBody>
            <a:bodyPr wrap="square" rtlCol="0">
              <a:spAutoFit/>
            </a:bodyPr>
            <a:lstStyle/>
            <a:p>
              <a:pPr marL="0" marR="0" algn="just">
                <a:spcBef>
                  <a:spcPts val="0"/>
                </a:spcBef>
                <a:spcAft>
                  <a:spcPts val="0"/>
                </a:spcAft>
              </a:pPr>
              <a:r>
                <a:rPr lang="zh-CN" altLang="en-US" dirty="0"/>
                <a:t>活用“设计” </a:t>
              </a:r>
              <a:r>
                <a:rPr lang="en-US" altLang="zh-CN" dirty="0"/>
                <a:t>——</a:t>
              </a:r>
              <a:r>
                <a:rPr lang="zh-CN" altLang="en-US" dirty="0"/>
                <a:t>打造文创</a:t>
              </a:r>
              <a:r>
                <a:rPr lang="en-US" altLang="zh-CN" dirty="0"/>
                <a:t>IP</a:t>
              </a:r>
              <a:r>
                <a:rPr lang="zh-CN" altLang="en-US" dirty="0"/>
                <a:t>，</a:t>
              </a:r>
              <a:r>
                <a:rPr lang="zh-CN" altLang="en-US" sz="1800" dirty="0">
                  <a:effectLst/>
                  <a:latin typeface="微软雅黑" panose="020B0503020204020204" charset="-122"/>
                  <a:ea typeface="微软雅黑" panose="020B0503020204020204" charset="-122"/>
                </a:rPr>
                <a:t>建设文化空间</a:t>
              </a:r>
              <a:r>
                <a:rPr lang="zh-CN" altLang="en-US" dirty="0">
                  <a:latin typeface="Calibri" panose="020F0502020204030204" pitchFamily="34" charset="0"/>
                </a:rPr>
                <a:t>，</a:t>
              </a:r>
              <a:r>
                <a:rPr lang="zh-CN" altLang="en-US" sz="1800" dirty="0">
                  <a:effectLst/>
                  <a:latin typeface="微软雅黑" panose="020B0503020204020204" charset="-122"/>
                  <a:ea typeface="微软雅黑" panose="020B0503020204020204" charset="-122"/>
                </a:rPr>
                <a:t>助力产业升级</a:t>
              </a:r>
              <a:endParaRPr lang="zh-CN" altLang="en-US" sz="1800" dirty="0">
                <a:effectLst/>
                <a:latin typeface="Calibri" panose="020F0502020204030204" pitchFamily="34" charset="0"/>
              </a:endParaRPr>
            </a:p>
            <a:p>
              <a:endParaRPr lang="zh-CN" altLang="en-US" dirty="0"/>
            </a:p>
          </p:txBody>
        </p:sp>
      </p:grpSp>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40095" y="3253619"/>
            <a:ext cx="3797905" cy="2527905"/>
          </a:xfrm>
          <a:prstGeom prst="rect">
            <a:avLst/>
          </a:prstGeom>
        </p:spPr>
      </p:pic>
      <p:sp>
        <p:nvSpPr>
          <p:cNvPr id="23" name="文本框 22"/>
          <p:cNvSpPr txBox="1"/>
          <p:nvPr/>
        </p:nvSpPr>
        <p:spPr>
          <a:xfrm>
            <a:off x="8099443" y="5945474"/>
            <a:ext cx="3886200" cy="369332"/>
          </a:xfrm>
          <a:prstGeom prst="rect">
            <a:avLst/>
          </a:prstGeom>
          <a:noFill/>
        </p:spPr>
        <p:txBody>
          <a:bodyPr wrap="square">
            <a:spAutoFit/>
          </a:bodyPr>
          <a:lstStyle/>
          <a:p>
            <a:pPr marL="0" marR="0" algn="just">
              <a:spcBef>
                <a:spcPts val="0"/>
              </a:spcBef>
              <a:spcAft>
                <a:spcPts val="0"/>
              </a:spcAft>
            </a:pPr>
            <a:r>
              <a:rPr lang="zh-CN" altLang="en-US" sz="1800" dirty="0">
                <a:effectLst/>
                <a:latin typeface="微软雅黑" panose="020B0503020204020204" charset="-122"/>
                <a:ea typeface="微软雅黑" panose="020B0503020204020204" charset="-122"/>
              </a:rPr>
              <a:t>东华大学</a:t>
            </a:r>
            <a:r>
              <a:rPr lang="en-US" altLang="zh-CN" sz="1800" dirty="0">
                <a:effectLst/>
                <a:latin typeface="微软雅黑" panose="020B0503020204020204" charset="-122"/>
                <a:ea typeface="微软雅黑" panose="020B0503020204020204" charset="-122"/>
              </a:rPr>
              <a:t>——</a:t>
            </a:r>
            <a:r>
              <a:rPr lang="zh-CN" altLang="en-US" sz="1800" dirty="0">
                <a:effectLst/>
                <a:latin typeface="微软雅黑" panose="020B0503020204020204" charset="-122"/>
                <a:ea typeface="微软雅黑" panose="020B0503020204020204" charset="-122"/>
              </a:rPr>
              <a:t>西塘纽扣产业研究中心</a:t>
            </a:r>
            <a:endParaRPr lang="zh-CN" altLang="en-US" sz="2000" dirty="0">
              <a:effectLst/>
              <a:latin typeface="Calibri" panose="020F0502020204030204" pitchFamily="34" charset="0"/>
            </a:endParaRPr>
          </a:p>
        </p:txBody>
      </p:sp>
      <p:pic>
        <p:nvPicPr>
          <p:cNvPr id="5" name="图片 4" descr="upload_658334264"/>
          <p:cNvPicPr>
            <a:picLocks noChangeAspect="1"/>
          </p:cNvPicPr>
          <p:nvPr/>
        </p:nvPicPr>
        <p:blipFill>
          <a:blip r:embed="rId2"/>
          <a:stretch>
            <a:fillRect/>
          </a:stretch>
        </p:blipFill>
        <p:spPr>
          <a:xfrm>
            <a:off x="4584095" y="3253619"/>
            <a:ext cx="3302000" cy="2527905"/>
          </a:xfrm>
          <a:prstGeom prst="rect">
            <a:avLst/>
          </a:prstGeom>
        </p:spPr>
      </p:pic>
      <p:sp>
        <p:nvSpPr>
          <p:cNvPr id="12" name="文本框 11"/>
          <p:cNvSpPr txBox="1"/>
          <p:nvPr/>
        </p:nvSpPr>
        <p:spPr>
          <a:xfrm>
            <a:off x="5104190" y="5950857"/>
            <a:ext cx="2261810" cy="350762"/>
          </a:xfrm>
          <a:prstGeom prst="rect">
            <a:avLst/>
          </a:prstGeom>
          <a:noFill/>
        </p:spPr>
        <p:txBody>
          <a:bodyPr wrap="square" rtlCol="0" anchor="t">
            <a:noAutofit/>
          </a:bodyPr>
          <a:p>
            <a:r>
              <a:rPr lang="zh-CN" altLang="en-US" dirty="0">
                <a:solidFill>
                  <a:schemeClr val="tx1"/>
                </a:solidFill>
                <a:effectLst/>
                <a:latin typeface="微软雅黑" charset="0"/>
                <a:ea typeface="微软雅黑" charset="0"/>
              </a:rPr>
              <a:t>杭州东山村纸博物馆</a:t>
            </a:r>
          </a:p>
        </p:txBody>
      </p:sp>
      <p:pic>
        <p:nvPicPr>
          <p:cNvPr id="13" name="图片 12" descr="upload_940723209"/>
          <p:cNvPicPr>
            <a:picLocks noChangeAspect="1"/>
          </p:cNvPicPr>
          <p:nvPr/>
        </p:nvPicPr>
        <p:blipFill>
          <a:blip r:embed="rId3"/>
          <a:srcRect b="26950"/>
          <a:stretch>
            <a:fillRect/>
          </a:stretch>
        </p:blipFill>
        <p:spPr>
          <a:xfrm>
            <a:off x="677333" y="3253619"/>
            <a:ext cx="3556000" cy="2491619"/>
          </a:xfrm>
          <a:prstGeom prst="rect">
            <a:avLst/>
          </a:prstGeom>
        </p:spPr>
      </p:pic>
      <p:sp>
        <p:nvSpPr>
          <p:cNvPr id="14" name="文本框 13"/>
          <p:cNvSpPr txBox="1"/>
          <p:nvPr/>
        </p:nvSpPr>
        <p:spPr>
          <a:xfrm>
            <a:off x="991810" y="5950857"/>
            <a:ext cx="3048000" cy="314476"/>
          </a:xfrm>
          <a:prstGeom prst="rect">
            <a:avLst/>
          </a:prstGeom>
          <a:noFill/>
        </p:spPr>
        <p:txBody>
          <a:bodyPr wrap="square" rtlCol="0" anchor="t">
            <a:noAutofit/>
          </a:bodyPr>
          <a:p>
            <a:r>
              <a:rPr lang="zh-CN" altLang="en-US" dirty="0">
                <a:solidFill>
                  <a:schemeClr val="tx1"/>
                </a:solidFill>
                <a:latin typeface="微软雅黑" charset="0"/>
                <a:ea typeface="微软雅黑" charset="0"/>
              </a:rPr>
              <a:t>石排镇潮玩乡村设计大赛</a:t>
            </a:r>
          </a:p>
        </p:txBody>
      </p:sp>
      <p:sp>
        <p:nvSpPr>
          <p:cNvPr id="15" name="圆角矩形 14"/>
          <p:cNvSpPr/>
          <p:nvPr userDrawn="1"/>
        </p:nvSpPr>
        <p:spPr>
          <a:xfrm>
            <a:off x="694608" y="2069046"/>
            <a:ext cx="3561715" cy="960628"/>
          </a:xfrm>
          <a:prstGeom prst="roundRect">
            <a:avLst/>
          </a:prstGeom>
          <a:noFill/>
          <a:ln w="38100" cap="flat" cmpd="sng" algn="ctr">
            <a:solidFill>
              <a:srgbClr val="7CB746">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zh-CN" altLang="en-US">
                <a:solidFill>
                  <a:srgbClr val="539B41"/>
                </a:solidFill>
              </a:rPr>
              <a:t>基于当地传统文化</a:t>
            </a:r>
            <a:endParaRPr lang="zh-CN" altLang="en-US">
              <a:solidFill>
                <a:srgbClr val="539B41"/>
              </a:solidFill>
            </a:endParaRPr>
          </a:p>
          <a:p>
            <a:pPr algn="ctr"/>
            <a:r>
              <a:rPr lang="zh-CN" altLang="en-US">
                <a:solidFill>
                  <a:srgbClr val="539B41"/>
                </a:solidFill>
              </a:rPr>
              <a:t>打造文创</a:t>
            </a:r>
            <a:r>
              <a:rPr lang="en-US" altLang="zh-CN">
                <a:solidFill>
                  <a:srgbClr val="539B41"/>
                </a:solidFill>
              </a:rPr>
              <a:t>IP</a:t>
            </a:r>
            <a:endParaRPr lang="zh-CN" altLang="en-US">
              <a:solidFill>
                <a:srgbClr val="539B41"/>
              </a:solidFill>
            </a:endParaRPr>
          </a:p>
        </p:txBody>
      </p:sp>
      <p:sp>
        <p:nvSpPr>
          <p:cNvPr id="16" name="圆角矩形 15"/>
          <p:cNvSpPr/>
          <p:nvPr userDrawn="1"/>
        </p:nvSpPr>
        <p:spPr>
          <a:xfrm>
            <a:off x="4492785" y="2069046"/>
            <a:ext cx="3473041" cy="960628"/>
          </a:xfrm>
          <a:prstGeom prst="roundRect">
            <a:avLst/>
          </a:prstGeom>
          <a:noFill/>
          <a:ln w="38100" cap="flat" cmpd="sng" algn="ctr">
            <a:solidFill>
              <a:srgbClr val="7CB746">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indent="0" algn="ctr" defTabSz="0" rtl="0" eaLnBrk="1" latinLnBrk="0" hangingPunct="1">
              <a:buNone/>
            </a:pPr>
            <a:r>
              <a:rPr lang="zh-CN" altLang="en-US">
                <a:solidFill>
                  <a:srgbClr val="539B41"/>
                </a:solidFill>
              </a:rPr>
              <a:t>以当地特色为依托进行整合设计</a:t>
            </a:r>
            <a:endParaRPr lang="zh-CN" altLang="en-US">
              <a:solidFill>
                <a:srgbClr val="539B41"/>
              </a:solidFill>
            </a:endParaRPr>
          </a:p>
          <a:p>
            <a:pPr marL="0" indent="0" algn="ctr" defTabSz="0" rtl="0" eaLnBrk="1" latinLnBrk="0" hangingPunct="1">
              <a:buNone/>
            </a:pPr>
            <a:r>
              <a:rPr lang="zh-CN" altLang="en-US">
                <a:solidFill>
                  <a:srgbClr val="539B41"/>
                </a:solidFill>
              </a:rPr>
              <a:t>建设文化空间</a:t>
            </a:r>
          </a:p>
        </p:txBody>
      </p:sp>
      <p:sp>
        <p:nvSpPr>
          <p:cNvPr id="20" name="圆角矩形 19"/>
          <p:cNvSpPr/>
          <p:nvPr userDrawn="1"/>
        </p:nvSpPr>
        <p:spPr>
          <a:xfrm>
            <a:off x="8143173" y="2083825"/>
            <a:ext cx="3827735" cy="960628"/>
          </a:xfrm>
          <a:prstGeom prst="roundRect">
            <a:avLst/>
          </a:prstGeom>
          <a:noFill/>
          <a:ln w="38100" cap="flat" cmpd="sng" algn="ctr">
            <a:solidFill>
              <a:srgbClr val="7CB746">
                <a:alpha val="100000"/>
              </a:srgb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indent="0" algn="ctr" defTabSz="0" rtl="0" eaLnBrk="1" latinLnBrk="0" hangingPunct="1">
              <a:buNone/>
            </a:pPr>
            <a:r>
              <a:rPr lang="zh-CN" altLang="en-US">
                <a:solidFill>
                  <a:srgbClr val="539B41"/>
                </a:solidFill>
              </a:rPr>
              <a:t>将传统非遗与智能设计结合</a:t>
            </a:r>
            <a:endParaRPr lang="zh-CN" altLang="en-US">
              <a:solidFill>
                <a:srgbClr val="539B41"/>
              </a:solidFill>
            </a:endParaRPr>
          </a:p>
          <a:p>
            <a:pPr marL="0" indent="0" algn="ctr" defTabSz="0" rtl="0" eaLnBrk="1" latinLnBrk="0" hangingPunct="1">
              <a:buNone/>
            </a:pPr>
            <a:r>
              <a:rPr lang="zh-CN" altLang="en-US">
                <a:solidFill>
                  <a:srgbClr val="539B41"/>
                </a:solidFill>
              </a:rPr>
              <a:t>助力产业升级</a:t>
            </a:r>
            <a:endParaRPr lang="zh-CN" altLang="en-US">
              <a:solidFill>
                <a:srgbClr val="539B4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4290" y="308067"/>
            <a:ext cx="2695076" cy="461665"/>
            <a:chOff x="394290" y="308067"/>
            <a:chExt cx="2695076" cy="461665"/>
          </a:xfrm>
        </p:grpSpPr>
        <p:sp>
          <p:nvSpPr>
            <p:cNvPr id="3"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4" name="文本框 3"/>
            <p:cNvSpPr txBox="1"/>
            <p:nvPr/>
          </p:nvSpPr>
          <p:spPr>
            <a:xfrm>
              <a:off x="1142999" y="308067"/>
              <a:ext cx="1946367" cy="461665"/>
            </a:xfrm>
            <a:prstGeom prst="rect">
              <a:avLst/>
            </a:prstGeom>
            <a:noFill/>
          </p:spPr>
          <p:txBody>
            <a:bodyPr wrap="none" rtlCol="0">
              <a:spAutoFit/>
            </a:bodyPr>
            <a:lstStyle/>
            <a:p>
              <a:r>
                <a:rPr lang="en-US" altLang="zh-CN" sz="2400" b="1" dirty="0">
                  <a:solidFill>
                    <a:srgbClr val="1E783A"/>
                  </a:solidFill>
                </a:rPr>
                <a:t>3-2 </a:t>
              </a:r>
              <a:r>
                <a:rPr lang="zh-CN" altLang="en-US" sz="2400" b="1" dirty="0">
                  <a:solidFill>
                    <a:srgbClr val="1E783A"/>
                  </a:solidFill>
                </a:rPr>
                <a:t>未来展望</a:t>
              </a:r>
              <a:endParaRPr lang="zh-CN" altLang="en-US" sz="2400" b="1" dirty="0">
                <a:solidFill>
                  <a:srgbClr val="1E783A"/>
                </a:solidFill>
              </a:endParaRPr>
            </a:p>
          </p:txBody>
        </p:sp>
      </p:grpSp>
      <p:sp>
        <p:nvSpPr>
          <p:cNvPr id="5" name="文本框 4"/>
          <p:cNvSpPr txBox="1"/>
          <p:nvPr/>
        </p:nvSpPr>
        <p:spPr>
          <a:xfrm>
            <a:off x="1077686" y="1143001"/>
            <a:ext cx="2492990" cy="369332"/>
          </a:xfrm>
          <a:prstGeom prst="rect">
            <a:avLst/>
          </a:prstGeom>
          <a:noFill/>
        </p:spPr>
        <p:txBody>
          <a:bodyPr wrap="none" rtlCol="0">
            <a:spAutoFit/>
          </a:bodyPr>
          <a:lstStyle/>
          <a:p>
            <a:r>
              <a:rPr lang="zh-CN" altLang="en-US" dirty="0"/>
              <a:t>没有特色产业怎么办？</a:t>
            </a:r>
            <a:endParaRPr lang="zh-CN" altLang="en-US" dirty="0"/>
          </a:p>
        </p:txBody>
      </p:sp>
      <p:pic>
        <p:nvPicPr>
          <p:cNvPr id="11" name="图形 10" descr="问号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184071" y="1011590"/>
            <a:ext cx="500743" cy="500743"/>
          </a:xfrm>
          <a:prstGeom prst="rect">
            <a:avLst/>
          </a:prstGeom>
        </p:spPr>
      </p:pic>
      <p:grpSp>
        <p:nvGrpSpPr>
          <p:cNvPr id="12" name="组合 11"/>
          <p:cNvGrpSpPr/>
          <p:nvPr/>
        </p:nvGrpSpPr>
        <p:grpSpPr>
          <a:xfrm>
            <a:off x="1252842" y="1763114"/>
            <a:ext cx="5681611" cy="369332"/>
            <a:chOff x="876388" y="4052246"/>
            <a:chExt cx="5681611" cy="369332"/>
          </a:xfrm>
        </p:grpSpPr>
        <p:sp>
          <p:nvSpPr>
            <p:cNvPr id="13" name="椭圆 12"/>
            <p:cNvSpPr/>
            <p:nvPr/>
          </p:nvSpPr>
          <p:spPr>
            <a:xfrm>
              <a:off x="876388" y="416071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064187" y="4052246"/>
              <a:ext cx="5493812" cy="369332"/>
            </a:xfrm>
            <a:prstGeom prst="rect">
              <a:avLst/>
            </a:prstGeom>
            <a:noFill/>
          </p:spPr>
          <p:txBody>
            <a:bodyPr wrap="none" rtlCol="0">
              <a:spAutoFit/>
            </a:bodyPr>
            <a:lstStyle/>
            <a:p>
              <a:r>
                <a:rPr lang="zh-CN" altLang="en-US" dirty="0"/>
                <a:t>南陵县工山镇：种蓝莓葡萄不够特色，但有用！！！</a:t>
              </a:r>
              <a:endParaRPr lang="zh-CN" altLang="en-US" dirty="0"/>
            </a:p>
          </p:txBody>
        </p:sp>
      </p:gr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9884" t="10411" r="6533" b="14947"/>
          <a:stretch>
            <a:fillRect/>
          </a:stretch>
        </p:blipFill>
        <p:spPr>
          <a:xfrm>
            <a:off x="1393449" y="2628937"/>
            <a:ext cx="3791347" cy="2949992"/>
          </a:xfrm>
          <a:prstGeom prst="rect">
            <a:avLst/>
          </a:prstGeom>
        </p:spPr>
      </p:pic>
      <p:sp>
        <p:nvSpPr>
          <p:cNvPr id="18" name="文本框 17"/>
          <p:cNvSpPr txBox="1"/>
          <p:nvPr/>
        </p:nvSpPr>
        <p:spPr>
          <a:xfrm>
            <a:off x="2807651" y="5678873"/>
            <a:ext cx="877163" cy="369332"/>
          </a:xfrm>
          <a:prstGeom prst="rect">
            <a:avLst/>
          </a:prstGeom>
          <a:noFill/>
        </p:spPr>
        <p:txBody>
          <a:bodyPr wrap="none" rtlCol="0">
            <a:spAutoFit/>
          </a:bodyPr>
          <a:lstStyle/>
          <a:p>
            <a:r>
              <a:rPr lang="zh-CN" altLang="en-US" dirty="0"/>
              <a:t>蓝莓园</a:t>
            </a:r>
            <a:endParaRPr lang="zh-CN" altLang="en-US" dirty="0"/>
          </a:p>
        </p:txBody>
      </p:sp>
      <p:pic>
        <p:nvPicPr>
          <p:cNvPr id="22" name="图片 21"/>
          <p:cNvPicPr>
            <a:picLocks noChangeAspect="1"/>
          </p:cNvPicPr>
          <p:nvPr/>
        </p:nvPicPr>
        <p:blipFill rotWithShape="1">
          <a:blip r:embed="rId4">
            <a:extLst>
              <a:ext uri="{28A0092B-C50C-407E-A947-70E740481C1C}">
                <a14:useLocalDpi xmlns:a14="http://schemas.microsoft.com/office/drawing/2010/main" val="0"/>
              </a:ext>
            </a:extLst>
          </a:blip>
          <a:srcRect l="13017" t="22678" r="13848" b="13759"/>
          <a:stretch>
            <a:fillRect/>
          </a:stretch>
        </p:blipFill>
        <p:spPr>
          <a:xfrm>
            <a:off x="2774994" y="2383227"/>
            <a:ext cx="2645694" cy="1724565"/>
          </a:xfrm>
          <a:prstGeom prst="rect">
            <a:avLst/>
          </a:prstGeom>
        </p:spPr>
      </p:pic>
      <p:pic>
        <p:nvPicPr>
          <p:cNvPr id="25" name="图片 24"/>
          <p:cNvPicPr>
            <a:picLocks noChangeAspect="1"/>
          </p:cNvPicPr>
          <p:nvPr/>
        </p:nvPicPr>
        <p:blipFill rotWithShape="1">
          <a:blip r:embed="rId5">
            <a:extLst>
              <a:ext uri="{28A0092B-C50C-407E-A947-70E740481C1C}">
                <a14:useLocalDpi xmlns:a14="http://schemas.microsoft.com/office/drawing/2010/main" val="0"/>
              </a:ext>
            </a:extLst>
          </a:blip>
          <a:srcRect t="6072" b="2691"/>
          <a:stretch>
            <a:fillRect/>
          </a:stretch>
        </p:blipFill>
        <p:spPr>
          <a:xfrm>
            <a:off x="5730753" y="2618834"/>
            <a:ext cx="4325833" cy="2960095"/>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2678" y="2286051"/>
            <a:ext cx="2645694" cy="1984271"/>
          </a:xfrm>
          <a:prstGeom prst="rect">
            <a:avLst/>
          </a:prstGeom>
        </p:spPr>
      </p:pic>
      <p:sp>
        <p:nvSpPr>
          <p:cNvPr id="28" name="文本框 27"/>
          <p:cNvSpPr txBox="1"/>
          <p:nvPr/>
        </p:nvSpPr>
        <p:spPr>
          <a:xfrm>
            <a:off x="6721065" y="5675403"/>
            <a:ext cx="2492990" cy="369332"/>
          </a:xfrm>
          <a:prstGeom prst="rect">
            <a:avLst/>
          </a:prstGeom>
          <a:noFill/>
        </p:spPr>
        <p:txBody>
          <a:bodyPr wrap="none" rtlCol="0">
            <a:spAutoFit/>
          </a:bodyPr>
          <a:lstStyle/>
          <a:p>
            <a:r>
              <a:rPr lang="zh-CN" altLang="en-US" dirty="0"/>
              <a:t>“阳光玫瑰”助农直播</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rcRect l="40496"/>
          <a:stretch>
            <a:fillRect/>
          </a:stretch>
        </p:blipFill>
        <p:spPr>
          <a:xfrm>
            <a:off x="4937310" y="0"/>
            <a:ext cx="7254691" cy="6858000"/>
          </a:xfrm>
          <a:custGeom>
            <a:avLst/>
            <a:gdLst>
              <a:gd name="connsiteX0" fmla="*/ 2268355 w 7254691"/>
              <a:gd name="connsiteY0" fmla="*/ 2133600 h 6858000"/>
              <a:gd name="connsiteX1" fmla="*/ 2635067 w 7254691"/>
              <a:gd name="connsiteY1" fmla="*/ 2181225 h 6858000"/>
              <a:gd name="connsiteX2" fmla="*/ 868180 w 7254691"/>
              <a:gd name="connsiteY2" fmla="*/ 6286500 h 6858000"/>
              <a:gd name="connsiteX3" fmla="*/ 501468 w 7254691"/>
              <a:gd name="connsiteY3" fmla="*/ 6324600 h 6858000"/>
              <a:gd name="connsiteX4" fmla="*/ 1759267 w 7254691"/>
              <a:gd name="connsiteY4" fmla="*/ 1419860 h 6858000"/>
              <a:gd name="connsiteX5" fmla="*/ 1996439 w 7254691"/>
              <a:gd name="connsiteY5" fmla="*/ 1444625 h 6858000"/>
              <a:gd name="connsiteX6" fmla="*/ 229552 w 7254691"/>
              <a:gd name="connsiteY6" fmla="*/ 5549900 h 6858000"/>
              <a:gd name="connsiteX7" fmla="*/ 0 w 7254691"/>
              <a:gd name="connsiteY7" fmla="*/ 5588000 h 6858000"/>
              <a:gd name="connsiteX8" fmla="*/ 2654617 w 7254691"/>
              <a:gd name="connsiteY8" fmla="*/ 157117 h 6858000"/>
              <a:gd name="connsiteX9" fmla="*/ 3021329 w 7254691"/>
              <a:gd name="connsiteY9" fmla="*/ 204742 h 6858000"/>
              <a:gd name="connsiteX10" fmla="*/ 1254443 w 7254691"/>
              <a:gd name="connsiteY10" fmla="*/ 4310017 h 6858000"/>
              <a:gd name="connsiteX11" fmla="*/ 887729 w 7254691"/>
              <a:gd name="connsiteY11" fmla="*/ 4348117 h 6858000"/>
              <a:gd name="connsiteX12" fmla="*/ 3759705 w 7254691"/>
              <a:gd name="connsiteY12" fmla="*/ 0 h 6858000"/>
              <a:gd name="connsiteX13" fmla="*/ 7254691 w 7254691"/>
              <a:gd name="connsiteY13" fmla="*/ 0 h 6858000"/>
              <a:gd name="connsiteX14" fmla="*/ 7254691 w 7254691"/>
              <a:gd name="connsiteY14" fmla="*/ 6858000 h 6858000"/>
              <a:gd name="connsiteX15" fmla="*/ 732872 w 7254691"/>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4691" h="6858000">
                <a:moveTo>
                  <a:pt x="2268355" y="2133600"/>
                </a:moveTo>
                <a:lnTo>
                  <a:pt x="2635067" y="2181225"/>
                </a:lnTo>
                <a:lnTo>
                  <a:pt x="868180" y="6286500"/>
                </a:lnTo>
                <a:lnTo>
                  <a:pt x="501468" y="6324600"/>
                </a:lnTo>
                <a:close/>
                <a:moveTo>
                  <a:pt x="1759267" y="1419860"/>
                </a:moveTo>
                <a:lnTo>
                  <a:pt x="1996439" y="1444625"/>
                </a:lnTo>
                <a:lnTo>
                  <a:pt x="229552" y="5549900"/>
                </a:lnTo>
                <a:cubicBezTo>
                  <a:pt x="107314" y="5562600"/>
                  <a:pt x="122237" y="5575300"/>
                  <a:pt x="0" y="5588000"/>
                </a:cubicBezTo>
                <a:close/>
                <a:moveTo>
                  <a:pt x="2654617" y="157117"/>
                </a:moveTo>
                <a:lnTo>
                  <a:pt x="3021329" y="204742"/>
                </a:lnTo>
                <a:lnTo>
                  <a:pt x="1254443" y="4310017"/>
                </a:lnTo>
                <a:lnTo>
                  <a:pt x="887729" y="4348117"/>
                </a:lnTo>
                <a:close/>
                <a:moveTo>
                  <a:pt x="3759705" y="0"/>
                </a:moveTo>
                <a:lnTo>
                  <a:pt x="7254691" y="0"/>
                </a:lnTo>
                <a:lnTo>
                  <a:pt x="7254691" y="6858000"/>
                </a:lnTo>
                <a:lnTo>
                  <a:pt x="732872" y="6858000"/>
                </a:lnTo>
                <a:close/>
              </a:path>
            </a:pathLst>
          </a:custGeom>
        </p:spPr>
      </p:pic>
      <p:sp>
        <p:nvSpPr>
          <p:cNvPr id="86" name="矩形 85"/>
          <p:cNvSpPr/>
          <p:nvPr/>
        </p:nvSpPr>
        <p:spPr>
          <a:xfrm>
            <a:off x="492885" y="3124529"/>
            <a:ext cx="1504950" cy="45719"/>
          </a:xfrm>
          <a:prstGeom prst="rect">
            <a:avLst/>
          </a:prstGeom>
          <a:gradFill>
            <a:gsLst>
              <a:gs pos="15000">
                <a:srgbClr val="1E783A"/>
              </a:gs>
              <a:gs pos="100000">
                <a:srgbClr val="7CB746"/>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363617" y="1802202"/>
            <a:ext cx="4416594" cy="110799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rPr>
              <a:t>感谢观看！</a:t>
            </a:r>
            <a:endParaRPr kumimoji="0" lang="zh-CN" altLang="en-US" sz="6600" b="0" i="0" u="none" strike="noStrike" kern="1200" cap="none" spc="0" normalizeH="0" baseline="0" noProof="0" dirty="0">
              <a:ln>
                <a:noFill/>
              </a:ln>
              <a:gradFill flip="none" rotWithShape="1">
                <a:gsLst>
                  <a:gs pos="25000">
                    <a:srgbClr val="1E783A"/>
                  </a:gs>
                  <a:gs pos="100000">
                    <a:srgbClr val="7CB746"/>
                  </a:gs>
                </a:gsLst>
                <a:lin ang="16200000" scaled="1"/>
                <a:tileRect/>
              </a:gradFill>
              <a:effectLst/>
              <a:uLnTx/>
              <a:uFillTx/>
              <a:latin typeface="思源宋体 Heavy" panose="02020900000000000000" pitchFamily="18" charset="-122"/>
              <a:ea typeface="思源宋体 Heavy" panose="02020900000000000000" pitchFamily="18" charset="-122"/>
              <a:cs typeface="+mn-cs"/>
            </a:endParaRPr>
          </a:p>
        </p:txBody>
      </p:sp>
      <p:sp>
        <p:nvSpPr>
          <p:cNvPr id="2" name="文本框 1"/>
          <p:cNvSpPr txBox="1"/>
          <p:nvPr/>
        </p:nvSpPr>
        <p:spPr>
          <a:xfrm>
            <a:off x="469853" y="3225892"/>
            <a:ext cx="1527982" cy="584775"/>
          </a:xfrm>
          <a:prstGeom prst="rect">
            <a:avLst/>
          </a:prstGeom>
          <a:noFill/>
        </p:spPr>
        <p:txBody>
          <a:bodyPr wrap="none" rtlCol="0">
            <a:spAutoFit/>
          </a:bodyPr>
          <a:lstStyle/>
          <a:p>
            <a:r>
              <a:rPr lang="en-US" altLang="zh-CN" sz="3200" dirty="0">
                <a:solidFill>
                  <a:srgbClr val="539B41"/>
                </a:solidFill>
              </a:rPr>
              <a:t>Thanks</a:t>
            </a:r>
            <a:endParaRPr lang="zh-CN" altLang="en-US" sz="3200" dirty="0">
              <a:solidFill>
                <a:srgbClr val="539B41"/>
              </a:solidFill>
            </a:endParaRPr>
          </a:p>
        </p:txBody>
      </p:sp>
    </p:spTree>
  </p:cSld>
  <p:clrMapOvr>
    <a:masterClrMapping/>
  </p:clrMapOvr>
  <p:transition spd="slow" advTm="1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250"/>
                                        <p:tgtEl>
                                          <p:spTgt spid="5"/>
                                        </p:tgtEl>
                                      </p:cBhvr>
                                    </p:animEffect>
                                  </p:childTnLst>
                                </p:cTn>
                              </p:par>
                            </p:childTnLst>
                          </p:cTn>
                        </p:par>
                        <p:par>
                          <p:cTn id="8" fill="hold">
                            <p:stCondLst>
                              <p:cond delay="1500"/>
                            </p:stCondLst>
                            <p:childTnLst>
                              <p:par>
                                <p:cTn id="9" presetID="53" presetClass="entr" presetSubtype="16"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250" fill="hold"/>
                                        <p:tgtEl>
                                          <p:spTgt spid="12"/>
                                        </p:tgtEl>
                                        <p:attrNameLst>
                                          <p:attrName>ppt_w</p:attrName>
                                        </p:attrNameLst>
                                      </p:cBhvr>
                                      <p:tavLst>
                                        <p:tav tm="0">
                                          <p:val>
                                            <p:fltVal val="0"/>
                                          </p:val>
                                        </p:tav>
                                        <p:tav tm="100000">
                                          <p:val>
                                            <p:strVal val="#ppt_w"/>
                                          </p:val>
                                        </p:tav>
                                      </p:tavLst>
                                    </p:anim>
                                    <p:anim calcmode="lin" valueType="num">
                                      <p:cBhvr>
                                        <p:cTn id="12" dur="1250" fill="hold"/>
                                        <p:tgtEl>
                                          <p:spTgt spid="12"/>
                                        </p:tgtEl>
                                        <p:attrNameLst>
                                          <p:attrName>ppt_h</p:attrName>
                                        </p:attrNameLst>
                                      </p:cBhvr>
                                      <p:tavLst>
                                        <p:tav tm="0">
                                          <p:val>
                                            <p:fltVal val="0"/>
                                          </p:val>
                                        </p:tav>
                                        <p:tav tm="100000">
                                          <p:val>
                                            <p:strVal val="#ppt_h"/>
                                          </p:val>
                                        </p:tav>
                                      </p:tavLst>
                                    </p:anim>
                                    <p:animEffect transition="in" filter="fade">
                                      <p:cBhvr>
                                        <p:cTn id="13" dur="1250"/>
                                        <p:tgtEl>
                                          <p:spTgt spid="12"/>
                                        </p:tgtEl>
                                      </p:cBhvr>
                                    </p:animEffect>
                                  </p:childTnLst>
                                </p:cTn>
                              </p:par>
                            </p:childTnLst>
                          </p:cTn>
                        </p:par>
                        <p:par>
                          <p:cTn id="14" fill="hold">
                            <p:stCondLst>
                              <p:cond delay="3250"/>
                            </p:stCondLst>
                            <p:childTnLst>
                              <p:par>
                                <p:cTn id="15" presetID="22" presetClass="entr" presetSubtype="8" fill="hold" grpId="0" nodeType="afterEffect">
                                  <p:stCondLst>
                                    <p:cond delay="25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草地上的风景&#10;&#10;描述已自动生成"/>
          <p:cNvPicPr>
            <a:picLocks noChangeAspect="1"/>
          </p:cNvPicPr>
          <p:nvPr/>
        </p:nvPicPr>
        <p:blipFill>
          <a:blip r:embed="rId1">
            <a:alphaModFix amt="7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任意多边形 115"/>
          <p:cNvSpPr/>
          <p:nvPr/>
        </p:nvSpPr>
        <p:spPr>
          <a:xfrm>
            <a:off x="0" y="-14515"/>
            <a:ext cx="7540748" cy="6899730"/>
          </a:xfrm>
          <a:custGeom>
            <a:avLst/>
            <a:gdLst>
              <a:gd name="connsiteX0" fmla="*/ 4654219 w 7540748"/>
              <a:gd name="connsiteY0" fmla="*/ 0 h 6899730"/>
              <a:gd name="connsiteX1" fmla="*/ 7540748 w 7540748"/>
              <a:gd name="connsiteY1" fmla="*/ 6899730 h 6899730"/>
              <a:gd name="connsiteX2" fmla="*/ 0 w 7540748"/>
              <a:gd name="connsiteY2" fmla="*/ 6876149 h 6899730"/>
              <a:gd name="connsiteX3" fmla="*/ 0 w 7540748"/>
              <a:gd name="connsiteY3" fmla="*/ 11615 h 6899730"/>
            </a:gdLst>
            <a:ahLst/>
            <a:cxnLst>
              <a:cxn ang="0">
                <a:pos x="connsiteX0" y="connsiteY0"/>
              </a:cxn>
              <a:cxn ang="0">
                <a:pos x="connsiteX1" y="connsiteY1"/>
              </a:cxn>
              <a:cxn ang="0">
                <a:pos x="connsiteX2" y="connsiteY2"/>
              </a:cxn>
              <a:cxn ang="0">
                <a:pos x="connsiteX3" y="connsiteY3"/>
              </a:cxn>
            </a:cxnLst>
            <a:rect l="l" t="t" r="r" b="b"/>
            <a:pathLst>
              <a:path w="7540748" h="6899730">
                <a:moveTo>
                  <a:pt x="4654219" y="0"/>
                </a:moveTo>
                <a:lnTo>
                  <a:pt x="7540748" y="6899730"/>
                </a:lnTo>
                <a:lnTo>
                  <a:pt x="0" y="6876149"/>
                </a:lnTo>
                <a:lnTo>
                  <a:pt x="0" y="11615"/>
                </a:lnTo>
                <a:close/>
              </a:path>
            </a:pathLst>
          </a:custGeom>
          <a:solidFill>
            <a:srgbClr val="1E783A">
              <a:alpha val="65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12" name="文本框 11"/>
          <p:cNvSpPr txBox="1"/>
          <p:nvPr/>
        </p:nvSpPr>
        <p:spPr>
          <a:xfrm>
            <a:off x="940072" y="2210028"/>
            <a:ext cx="3836612"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rPr>
              <a:t>PART 01</a:t>
            </a:r>
            <a:endParaRPr kumimoji="0" lang="zh-CN" altLang="en-US" sz="6000" b="1" i="0" u="none" strike="noStrike" kern="0" cap="none" spc="0" normalizeH="0" baseline="0" noProof="0" dirty="0">
              <a:ln>
                <a:noFill/>
              </a:ln>
              <a:solidFill>
                <a:prstClr val="white"/>
              </a:solidFill>
              <a:effectLst/>
              <a:uLnTx/>
              <a:uFillTx/>
              <a:latin typeface="思源宋体 Heavy" panose="02020900000000000000" pitchFamily="18" charset="-122"/>
              <a:ea typeface="思源宋体 Heavy" panose="02020900000000000000" pitchFamily="18" charset="-122"/>
            </a:endParaRPr>
          </a:p>
        </p:txBody>
      </p:sp>
      <p:sp>
        <p:nvSpPr>
          <p:cNvPr id="15" name="文本框 14"/>
          <p:cNvSpPr txBox="1"/>
          <p:nvPr/>
        </p:nvSpPr>
        <p:spPr>
          <a:xfrm>
            <a:off x="971822" y="3852987"/>
            <a:ext cx="4512379" cy="707886"/>
          </a:xfrm>
          <a:prstGeom prst="rect">
            <a:avLst/>
          </a:prstGeom>
          <a:noFill/>
        </p:spPr>
        <p:txBody>
          <a:bodyPr wrap="square" rtlCol="0">
            <a:spAutoFit/>
          </a:bodyPr>
          <a:lstStyle/>
          <a:p>
            <a:pPr lvl="0">
              <a:defRPr/>
            </a:pPr>
            <a:r>
              <a:rPr lang="zh-CN" altLang="en-US" sz="4000" b="1" kern="0" spc="300" dirty="0">
                <a:solidFill>
                  <a:prstClr val="white"/>
                </a:solidFill>
                <a:latin typeface="思源宋体 ExtraLight" panose="02020200000000000000" pitchFamily="18" charset="-122"/>
                <a:ea typeface="思源宋体 ExtraLight" panose="02020200000000000000" pitchFamily="18" charset="-122"/>
              </a:rPr>
              <a:t>城镇化</a:t>
            </a:r>
            <a:endParaRPr lang="zh-CN" altLang="en-US" sz="4000" b="1" kern="0" spc="300" dirty="0">
              <a:solidFill>
                <a:prstClr val="white"/>
              </a:solidFill>
              <a:latin typeface="思源宋体 ExtraLight" panose="02020200000000000000" pitchFamily="18" charset="-122"/>
              <a:ea typeface="思源宋体 ExtraLight" panose="02020200000000000000" pitchFamily="18" charset="-122"/>
            </a:endParaRPr>
          </a:p>
        </p:txBody>
      </p:sp>
      <p:cxnSp>
        <p:nvCxnSpPr>
          <p:cNvPr id="14" name="直接连接符 13"/>
          <p:cNvCxnSpPr/>
          <p:nvPr/>
        </p:nvCxnSpPr>
        <p:spPr>
          <a:xfrm>
            <a:off x="1074289" y="3417084"/>
            <a:ext cx="868087" cy="0"/>
          </a:xfrm>
          <a:prstGeom prst="line">
            <a:avLst/>
          </a:prstGeom>
          <a:noFill/>
          <a:ln w="57150" cap="flat" cmpd="sng" algn="ctr">
            <a:solidFill>
              <a:sysClr val="window" lastClr="FFFFFF"/>
            </a:solidFill>
            <a:prstDash val="solid"/>
            <a:miter lim="800000"/>
          </a:ln>
          <a:effectLst/>
        </p:spPr>
      </p:cxnSp>
      <p:sp>
        <p:nvSpPr>
          <p:cNvPr id="17" name="任意多边形 114"/>
          <p:cNvSpPr/>
          <p:nvPr/>
        </p:nvSpPr>
        <p:spPr>
          <a:xfrm>
            <a:off x="4662178" y="-14515"/>
            <a:ext cx="3049400" cy="6899730"/>
          </a:xfrm>
          <a:custGeom>
            <a:avLst/>
            <a:gdLst>
              <a:gd name="connsiteX0" fmla="*/ 162871 w 3049400"/>
              <a:gd name="connsiteY0" fmla="*/ 0 h 6899730"/>
              <a:gd name="connsiteX1" fmla="*/ 3049400 w 3049400"/>
              <a:gd name="connsiteY1" fmla="*/ 6899730 h 6899730"/>
              <a:gd name="connsiteX2" fmla="*/ 2886145 w 3049400"/>
              <a:gd name="connsiteY2" fmla="*/ 6899220 h 6899730"/>
              <a:gd name="connsiteX3" fmla="*/ 0 w 3049400"/>
              <a:gd name="connsiteY3" fmla="*/ 407 h 6899730"/>
            </a:gdLst>
            <a:ahLst/>
            <a:cxnLst>
              <a:cxn ang="0">
                <a:pos x="connsiteX0" y="connsiteY0"/>
              </a:cxn>
              <a:cxn ang="0">
                <a:pos x="connsiteX1" y="connsiteY1"/>
              </a:cxn>
              <a:cxn ang="0">
                <a:pos x="connsiteX2" y="connsiteY2"/>
              </a:cxn>
              <a:cxn ang="0">
                <a:pos x="connsiteX3" y="connsiteY3"/>
              </a:cxn>
            </a:cxnLst>
            <a:rect l="l" t="t" r="r" b="b"/>
            <a:pathLst>
              <a:path w="3049400" h="6899730">
                <a:moveTo>
                  <a:pt x="162871" y="0"/>
                </a:moveTo>
                <a:lnTo>
                  <a:pt x="3049400" y="6899730"/>
                </a:lnTo>
                <a:lnTo>
                  <a:pt x="2886145" y="6899220"/>
                </a:lnTo>
                <a:lnTo>
                  <a:pt x="0" y="407"/>
                </a:lnTo>
                <a:close/>
              </a:path>
            </a:pathLst>
          </a:custGeom>
          <a:solidFill>
            <a:sysClr val="window" lastClr="FFFFFF">
              <a:alpha val="6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思源宋体 ExtraLight" panose="02020200000000000000" pitchFamily="18" charset="-122"/>
              <a:ea typeface="思源宋体 ExtraLight" panose="02020200000000000000" pitchFamily="18" charset="-122"/>
            </a:endParaRPr>
          </a:p>
        </p:txBody>
      </p:sp>
      <p:sp>
        <p:nvSpPr>
          <p:cNvPr id="2" name="文本框 1"/>
          <p:cNvSpPr txBox="1"/>
          <p:nvPr/>
        </p:nvSpPr>
        <p:spPr>
          <a:xfrm>
            <a:off x="5891543" y="954805"/>
            <a:ext cx="5814412" cy="584775"/>
          </a:xfrm>
          <a:prstGeom prst="rect">
            <a:avLst/>
          </a:prstGeom>
          <a:noFill/>
        </p:spPr>
        <p:txBody>
          <a:bodyPr wrap="none" rtlCol="0">
            <a:spAutoFit/>
          </a:bodyPr>
          <a:lstStyle/>
          <a:p>
            <a:r>
              <a:rPr lang="en-US" altLang="zh-CN" sz="3200" b="1" dirty="0">
                <a:solidFill>
                  <a:srgbClr val="1E783A"/>
                </a:solidFill>
              </a:rPr>
              <a:t>1-1 </a:t>
            </a:r>
            <a:r>
              <a:rPr lang="zh-CN" altLang="en-US" sz="3200" b="1" dirty="0">
                <a:solidFill>
                  <a:srgbClr val="1E783A"/>
                </a:solidFill>
              </a:rPr>
              <a:t>城市化与城镇化的概念辨析</a:t>
            </a:r>
            <a:endParaRPr lang="zh-CN" altLang="en-US" sz="3200" b="1" dirty="0">
              <a:solidFill>
                <a:srgbClr val="1E783A"/>
              </a:solidFill>
            </a:endParaRPr>
          </a:p>
        </p:txBody>
      </p:sp>
      <p:sp>
        <p:nvSpPr>
          <p:cNvPr id="3" name="文本框 2"/>
          <p:cNvSpPr txBox="1"/>
          <p:nvPr/>
        </p:nvSpPr>
        <p:spPr>
          <a:xfrm>
            <a:off x="6301912" y="1661012"/>
            <a:ext cx="5404043" cy="584775"/>
          </a:xfrm>
          <a:prstGeom prst="rect">
            <a:avLst/>
          </a:prstGeom>
          <a:noFill/>
        </p:spPr>
        <p:txBody>
          <a:bodyPr wrap="none" rtlCol="0">
            <a:spAutoFit/>
          </a:bodyPr>
          <a:lstStyle/>
          <a:p>
            <a:r>
              <a:rPr lang="en-US" altLang="zh-CN" sz="3200" b="1" dirty="0">
                <a:solidFill>
                  <a:srgbClr val="1E783A"/>
                </a:solidFill>
              </a:rPr>
              <a:t>1-2 </a:t>
            </a:r>
            <a:r>
              <a:rPr lang="zh-CN" altLang="en-US" sz="3200" b="1" dirty="0">
                <a:solidFill>
                  <a:srgbClr val="1E783A"/>
                </a:solidFill>
              </a:rPr>
              <a:t>城镇化的“利”与“弊”</a:t>
            </a:r>
            <a:endParaRPr lang="zh-CN" altLang="en-US" sz="3200" b="1" dirty="0">
              <a:solidFill>
                <a:srgbClr val="1E783A"/>
              </a:solidFill>
            </a:endParaRPr>
          </a:p>
        </p:txBody>
      </p:sp>
      <p:sp>
        <p:nvSpPr>
          <p:cNvPr id="4" name="文本框 3"/>
          <p:cNvSpPr txBox="1"/>
          <p:nvPr/>
        </p:nvSpPr>
        <p:spPr>
          <a:xfrm>
            <a:off x="6704343" y="2359538"/>
            <a:ext cx="2941831" cy="584775"/>
          </a:xfrm>
          <a:prstGeom prst="rect">
            <a:avLst/>
          </a:prstGeom>
          <a:noFill/>
        </p:spPr>
        <p:txBody>
          <a:bodyPr wrap="none" rtlCol="0">
            <a:spAutoFit/>
          </a:bodyPr>
          <a:lstStyle/>
          <a:p>
            <a:r>
              <a:rPr lang="en-US" altLang="zh-CN" sz="3200" b="1" dirty="0">
                <a:solidFill>
                  <a:srgbClr val="1E783A"/>
                </a:solidFill>
              </a:rPr>
              <a:t>1-3 </a:t>
            </a:r>
            <a:r>
              <a:rPr lang="zh-CN" altLang="en-US" sz="3200" b="1" dirty="0">
                <a:solidFill>
                  <a:srgbClr val="1E783A"/>
                </a:solidFill>
              </a:rPr>
              <a:t>新型城镇化</a:t>
            </a:r>
            <a:endParaRPr lang="zh-CN" altLang="en-US" sz="3200" b="1" dirty="0">
              <a:solidFill>
                <a:srgbClr val="1E783A"/>
              </a:solidFill>
            </a:endParaRPr>
          </a:p>
        </p:txBody>
      </p:sp>
    </p:spTree>
  </p:cSld>
  <p:clrMapOvr>
    <a:masterClrMapping/>
  </p:clrMapOvr>
  <p:transition spd="slow" advTm="5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1-1 </a:t>
              </a:r>
              <a:r>
                <a:rPr lang="zh-CN" altLang="en-US" sz="2400" b="1" dirty="0">
                  <a:solidFill>
                    <a:srgbClr val="1E783A"/>
                  </a:solidFill>
                </a:rPr>
                <a:t>城市化与城镇化概念辨析</a:t>
              </a:r>
              <a:endParaRPr lang="zh-CN" altLang="en-US" sz="2400" b="1" dirty="0">
                <a:solidFill>
                  <a:srgbClr val="1E783A"/>
                </a:solidFill>
              </a:endParaRPr>
            </a:p>
          </p:txBody>
        </p:sp>
      </p:grpSp>
      <p:grpSp>
        <p:nvGrpSpPr>
          <p:cNvPr id="54" name="组合 53"/>
          <p:cNvGrpSpPr/>
          <p:nvPr/>
        </p:nvGrpSpPr>
        <p:grpSpPr>
          <a:xfrm>
            <a:off x="1909130" y="1110149"/>
            <a:ext cx="3582520" cy="4114800"/>
            <a:chOff x="464686" y="1217024"/>
            <a:chExt cx="3582520" cy="4114800"/>
          </a:xfrm>
        </p:grpSpPr>
        <p:grpSp>
          <p:nvGrpSpPr>
            <p:cNvPr id="13" name="组合 12"/>
            <p:cNvGrpSpPr/>
            <p:nvPr/>
          </p:nvGrpSpPr>
          <p:grpSpPr>
            <a:xfrm>
              <a:off x="464686" y="1217024"/>
              <a:ext cx="3567856" cy="4114800"/>
              <a:chOff x="838200" y="2010964"/>
              <a:chExt cx="3200400" cy="4114800"/>
            </a:xfrm>
          </p:grpSpPr>
          <p:sp>
            <p:nvSpPr>
              <p:cNvPr id="14" name="Rounded Rectangle 18"/>
              <p:cNvSpPr/>
              <p:nvPr/>
            </p:nvSpPr>
            <p:spPr>
              <a:xfrm>
                <a:off x="838200" y="2010964"/>
                <a:ext cx="3200400" cy="4114800"/>
              </a:xfrm>
              <a:prstGeom prst="roundRect">
                <a:avLst>
                  <a:gd name="adj" fmla="val 4167"/>
                </a:avLst>
              </a:prstGeom>
              <a:noFill/>
              <a:ln>
                <a:solidFill>
                  <a:srgbClr val="7CB74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5" name="Rounded Rectangle 37"/>
              <p:cNvSpPr/>
              <p:nvPr/>
            </p:nvSpPr>
            <p:spPr>
              <a:xfrm>
                <a:off x="1142999" y="2163108"/>
                <a:ext cx="2590800" cy="506621"/>
              </a:xfrm>
              <a:prstGeom prst="roundRect">
                <a:avLst>
                  <a:gd name="adj" fmla="val 50000"/>
                </a:avLst>
              </a:prstGeom>
              <a:solidFill>
                <a:srgbClr val="7CB7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6" name="矩形 15"/>
              <p:cNvSpPr/>
              <p:nvPr/>
            </p:nvSpPr>
            <p:spPr>
              <a:xfrm>
                <a:off x="1821519" y="2185585"/>
                <a:ext cx="99388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rPr>
                  <a:t>城市化</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grpSp>
        <p:grpSp>
          <p:nvGrpSpPr>
            <p:cNvPr id="30" name="组合 29"/>
            <p:cNvGrpSpPr/>
            <p:nvPr/>
          </p:nvGrpSpPr>
          <p:grpSpPr>
            <a:xfrm>
              <a:off x="547450" y="2068098"/>
              <a:ext cx="3499756" cy="1028731"/>
              <a:chOff x="532786" y="2335120"/>
              <a:chExt cx="3499756" cy="1028731"/>
            </a:xfrm>
          </p:grpSpPr>
          <p:grpSp>
            <p:nvGrpSpPr>
              <p:cNvPr id="21" name="组合 20"/>
              <p:cNvGrpSpPr/>
              <p:nvPr/>
            </p:nvGrpSpPr>
            <p:grpSpPr>
              <a:xfrm>
                <a:off x="532786" y="2335120"/>
                <a:ext cx="3499756" cy="369332"/>
                <a:chOff x="622594" y="1985589"/>
                <a:chExt cx="3499756" cy="369332"/>
              </a:xfrm>
            </p:grpSpPr>
            <p:sp>
              <p:nvSpPr>
                <p:cNvPr id="22" name="文本框 21"/>
                <p:cNvSpPr txBox="1"/>
                <p:nvPr/>
              </p:nvSpPr>
              <p:spPr>
                <a:xfrm>
                  <a:off x="693059" y="1985589"/>
                  <a:ext cx="3429291" cy="369332"/>
                </a:xfrm>
                <a:prstGeom prst="rect">
                  <a:avLst/>
                </a:prstGeom>
                <a:noFill/>
              </p:spPr>
              <p:txBody>
                <a:bodyPr wrap="square" rtlCol="0">
                  <a:spAutoFit/>
                </a:bodyPr>
                <a:lstStyle/>
                <a:p>
                  <a:r>
                    <a:rPr lang="en-US" altLang="zh-CN" b="0" i="0" dirty="0">
                      <a:effectLst/>
                      <a:latin typeface="Times New Roman" panose="02020603050405020304" pitchFamily="18" charset="0"/>
                      <a:cs typeface="Times New Roman" panose="02020603050405020304" pitchFamily="18" charset="0"/>
                    </a:rPr>
                    <a:t> 1.</a:t>
                  </a:r>
                  <a:r>
                    <a:rPr lang="zh-CN" altLang="en-US" b="0" i="0" dirty="0">
                      <a:effectLst/>
                      <a:latin typeface="Times New Roman" panose="02020603050405020304" pitchFamily="18" charset="0"/>
                      <a:cs typeface="Times New Roman" panose="02020603050405020304" pitchFamily="18" charset="0"/>
                    </a:rPr>
                    <a:t>人口从乡村向</a:t>
                  </a:r>
                  <a:r>
                    <a:rPr lang="zh-CN" altLang="en-US" b="1" i="0" dirty="0">
                      <a:effectLst/>
                      <a:latin typeface="Times New Roman" panose="02020603050405020304" pitchFamily="18" charset="0"/>
                      <a:cs typeface="Times New Roman" panose="02020603050405020304" pitchFamily="18" charset="0"/>
                    </a:rPr>
                    <a:t>城市</a:t>
                  </a:r>
                  <a:r>
                    <a:rPr lang="zh-CN" altLang="en-US" b="0" i="0" dirty="0">
                      <a:effectLst/>
                      <a:latin typeface="Times New Roman" panose="02020603050405020304" pitchFamily="18" charset="0"/>
                      <a:cs typeface="Times New Roman" panose="02020603050405020304" pitchFamily="18" charset="0"/>
                    </a:rPr>
                    <a:t>集中的过程</a:t>
                  </a:r>
                  <a:endParaRPr lang="zh-CN" altLang="en-US" dirty="0">
                    <a:latin typeface="Times New Roman" panose="02020603050405020304" pitchFamily="18" charset="0"/>
                    <a:cs typeface="Times New Roman" panose="02020603050405020304" pitchFamily="18" charset="0"/>
                  </a:endParaRPr>
                </a:p>
              </p:txBody>
            </p:sp>
            <p:sp>
              <p:nvSpPr>
                <p:cNvPr id="23" name="椭圆 22"/>
                <p:cNvSpPr/>
                <p:nvPr/>
              </p:nvSpPr>
              <p:spPr>
                <a:xfrm>
                  <a:off x="622594" y="208915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637494" y="2717520"/>
                <a:ext cx="2971506" cy="646331"/>
              </a:xfrm>
              <a:prstGeom prst="rect">
                <a:avLst/>
              </a:prstGeom>
              <a:noFill/>
            </p:spPr>
            <p:txBody>
              <a:bodyPr wrap="square" rtlCol="0">
                <a:spAutoFit/>
              </a:bodyPr>
              <a:lstStyle/>
              <a:p>
                <a:r>
                  <a:rPr lang="en-US" altLang="zh-CN" b="0" i="0" dirty="0">
                    <a:effectLst/>
                    <a:latin typeface="Times New Roman" panose="02020603050405020304" pitchFamily="18" charset="0"/>
                    <a:cs typeface="Times New Roman" panose="02020603050405020304" pitchFamily="18" charset="0"/>
                  </a:rPr>
                  <a:t>2.</a:t>
                </a:r>
                <a:r>
                  <a:rPr lang="zh-CN" altLang="en-US" b="0" i="0" dirty="0">
                    <a:effectLst/>
                    <a:latin typeface="Times New Roman" panose="02020603050405020304" pitchFamily="18" charset="0"/>
                    <a:cs typeface="Times New Roman" panose="02020603050405020304" pitchFamily="18" charset="0"/>
                  </a:rPr>
                  <a:t>在</a:t>
                </a:r>
                <a:r>
                  <a:rPr lang="zh-CN" altLang="en-US" b="1" i="0" dirty="0">
                    <a:effectLst/>
                    <a:latin typeface="Times New Roman" panose="02020603050405020304" pitchFamily="18" charset="0"/>
                    <a:cs typeface="Times New Roman" panose="02020603050405020304" pitchFamily="18" charset="0"/>
                  </a:rPr>
                  <a:t>城市</a:t>
                </a:r>
                <a:r>
                  <a:rPr lang="zh-CN" altLang="en-US" b="0" i="0" dirty="0">
                    <a:effectLst/>
                    <a:latin typeface="Times New Roman" panose="02020603050405020304" pitchFamily="18" charset="0"/>
                    <a:cs typeface="Times New Roman" panose="02020603050405020304" pitchFamily="18" charset="0"/>
                  </a:rPr>
                  <a:t>发展第二、三产业并吸纳农业人口的过程</a:t>
                </a:r>
                <a:endParaRPr lang="zh-CN" altLang="en-US" dirty="0">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506108" y="3417669"/>
              <a:ext cx="3117556" cy="1200329"/>
              <a:chOff x="622594" y="1985589"/>
              <a:chExt cx="3117556" cy="1200329"/>
            </a:xfrm>
          </p:grpSpPr>
          <p:sp>
            <p:nvSpPr>
              <p:cNvPr id="37" name="文本框 36"/>
              <p:cNvSpPr txBox="1"/>
              <p:nvPr/>
            </p:nvSpPr>
            <p:spPr>
              <a:xfrm>
                <a:off x="768644" y="1985589"/>
                <a:ext cx="2971506" cy="1200329"/>
              </a:xfrm>
              <a:prstGeom prst="rect">
                <a:avLst/>
              </a:prstGeom>
              <a:noFill/>
            </p:spPr>
            <p:txBody>
              <a:bodyPr wrap="square" rtlCol="0">
                <a:spAutoFit/>
              </a:bodyPr>
              <a:lstStyle/>
              <a:p>
                <a:r>
                  <a:rPr lang="zh-CN" altLang="en-US" b="1" dirty="0">
                    <a:latin typeface="+mn-ea"/>
                  </a:rPr>
                  <a:t>西方</a:t>
                </a:r>
                <a:r>
                  <a:rPr lang="zh-CN" altLang="en-US" dirty="0">
                    <a:latin typeface="+mn-ea"/>
                  </a:rPr>
                  <a:t>“工业化”积累雄厚经济基础。“城市化”早期注重大城市（纽约、伦敦），小城镇处于次要地位</a:t>
                </a:r>
                <a:endParaRPr lang="zh-CN" altLang="en-US" dirty="0">
                  <a:latin typeface="+mn-ea"/>
                </a:endParaRPr>
              </a:p>
            </p:txBody>
          </p:sp>
          <p:sp>
            <p:nvSpPr>
              <p:cNvPr id="38" name="椭圆 37"/>
              <p:cNvSpPr/>
              <p:nvPr/>
            </p:nvSpPr>
            <p:spPr>
              <a:xfrm>
                <a:off x="622594" y="208915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6463273" y="1110149"/>
            <a:ext cx="3479802" cy="4114800"/>
            <a:chOff x="4254498" y="1217024"/>
            <a:chExt cx="3479802" cy="4114800"/>
          </a:xfrm>
        </p:grpSpPr>
        <p:grpSp>
          <p:nvGrpSpPr>
            <p:cNvPr id="2" name="组合 1"/>
            <p:cNvGrpSpPr/>
            <p:nvPr/>
          </p:nvGrpSpPr>
          <p:grpSpPr>
            <a:xfrm>
              <a:off x="4254498" y="1217024"/>
              <a:ext cx="3479802" cy="4114800"/>
              <a:chOff x="838200" y="2010964"/>
              <a:chExt cx="3200400" cy="4114800"/>
            </a:xfrm>
          </p:grpSpPr>
          <p:sp>
            <p:nvSpPr>
              <p:cNvPr id="3" name="Rounded Rectangle 18"/>
              <p:cNvSpPr/>
              <p:nvPr/>
            </p:nvSpPr>
            <p:spPr>
              <a:xfrm>
                <a:off x="838200" y="2010964"/>
                <a:ext cx="3200400" cy="4114800"/>
              </a:xfrm>
              <a:prstGeom prst="roundRect">
                <a:avLst>
                  <a:gd name="adj" fmla="val 4167"/>
                </a:avLst>
              </a:prstGeom>
              <a:noFill/>
              <a:ln>
                <a:solidFill>
                  <a:srgbClr val="7CB74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Rounded Rectangle 37"/>
              <p:cNvSpPr/>
              <p:nvPr/>
            </p:nvSpPr>
            <p:spPr>
              <a:xfrm>
                <a:off x="1142999" y="2163108"/>
                <a:ext cx="2590800" cy="506621"/>
              </a:xfrm>
              <a:prstGeom prst="roundRect">
                <a:avLst>
                  <a:gd name="adj" fmla="val 50000"/>
                </a:avLst>
              </a:prstGeom>
              <a:solidFill>
                <a:srgbClr val="7CB7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nvSpPr>
            <p:spPr>
              <a:xfrm>
                <a:off x="1820306" y="2185585"/>
                <a:ext cx="101903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rPr>
                  <a:t>城镇化</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grpSp>
        <p:grpSp>
          <p:nvGrpSpPr>
            <p:cNvPr id="12" name="组合 11"/>
            <p:cNvGrpSpPr/>
            <p:nvPr/>
          </p:nvGrpSpPr>
          <p:grpSpPr>
            <a:xfrm>
              <a:off x="4337342" y="2074299"/>
              <a:ext cx="3352507" cy="369332"/>
              <a:chOff x="622594" y="1985589"/>
              <a:chExt cx="3117556" cy="369332"/>
            </a:xfrm>
          </p:grpSpPr>
          <p:sp>
            <p:nvSpPr>
              <p:cNvPr id="10" name="文本框 9"/>
              <p:cNvSpPr txBox="1"/>
              <p:nvPr/>
            </p:nvSpPr>
            <p:spPr>
              <a:xfrm>
                <a:off x="768644" y="1985589"/>
                <a:ext cx="297150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农村人口向</a:t>
                </a:r>
                <a:r>
                  <a:rPr lang="zh-CN" altLang="en-US" b="1" dirty="0">
                    <a:latin typeface="Times New Roman" panose="02020603050405020304" pitchFamily="18" charset="0"/>
                    <a:cs typeface="Times New Roman" panose="02020603050405020304" pitchFamily="18" charset="0"/>
                  </a:rPr>
                  <a:t>城镇</a:t>
                </a:r>
                <a:r>
                  <a:rPr lang="zh-CN" altLang="en-US" dirty="0">
                    <a:latin typeface="Times New Roman" panose="02020603050405020304" pitchFamily="18" charset="0"/>
                    <a:cs typeface="Times New Roman" panose="02020603050405020304" pitchFamily="18" charset="0"/>
                  </a:rPr>
                  <a:t>集中的过程</a:t>
                </a:r>
                <a:endParaRPr lang="zh-CN" altLang="en-US" dirty="0">
                  <a:latin typeface="Times New Roman" panose="02020603050405020304" pitchFamily="18" charset="0"/>
                  <a:cs typeface="Times New Roman" panose="02020603050405020304" pitchFamily="18" charset="0"/>
                </a:endParaRPr>
              </a:p>
            </p:txBody>
          </p:sp>
          <p:sp>
            <p:nvSpPr>
              <p:cNvPr id="11" name="椭圆 10"/>
              <p:cNvSpPr/>
              <p:nvPr/>
            </p:nvSpPr>
            <p:spPr>
              <a:xfrm>
                <a:off x="622594" y="208915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337343" y="3283621"/>
              <a:ext cx="3117556" cy="646331"/>
              <a:chOff x="622594" y="1985589"/>
              <a:chExt cx="3117556" cy="646331"/>
            </a:xfrm>
          </p:grpSpPr>
          <p:sp>
            <p:nvSpPr>
              <p:cNvPr id="18" name="文本框 17"/>
              <p:cNvSpPr txBox="1"/>
              <p:nvPr/>
            </p:nvSpPr>
            <p:spPr>
              <a:xfrm>
                <a:off x="768644" y="1985589"/>
                <a:ext cx="2971506" cy="646331"/>
              </a:xfrm>
              <a:prstGeom prst="rect">
                <a:avLst/>
              </a:prstGeom>
              <a:noFill/>
            </p:spPr>
            <p:txBody>
              <a:bodyPr wrap="square" rtlCol="0">
                <a:spAutoFit/>
              </a:bodyPr>
              <a:lstStyle/>
              <a:p>
                <a:r>
                  <a:rPr lang="zh-CN" altLang="en-US" dirty="0">
                    <a:latin typeface="+mn-ea"/>
                    <a:cs typeface="Times New Roman" panose="02020603050405020304" pitchFamily="18" charset="0"/>
                  </a:rPr>
                  <a:t>具有</a:t>
                </a:r>
                <a:r>
                  <a:rPr lang="zh-CN" altLang="en-US" b="1" dirty="0">
                    <a:latin typeface="+mn-ea"/>
                    <a:cs typeface="Times New Roman" panose="02020603050405020304" pitchFamily="18" charset="0"/>
                  </a:rPr>
                  <a:t>中国</a:t>
                </a:r>
                <a:r>
                  <a:rPr lang="zh-CN" altLang="en-US" dirty="0">
                    <a:latin typeface="+mn-ea"/>
                    <a:cs typeface="Times New Roman" panose="02020603050405020304" pitchFamily="18" charset="0"/>
                  </a:rPr>
                  <a:t>特色，</a:t>
                </a:r>
                <a:r>
                  <a:rPr lang="zh-CN" altLang="en-US" b="0" i="0" dirty="0">
                    <a:effectLst/>
                    <a:latin typeface="+mn-ea"/>
                    <a:cs typeface="Times New Roman" panose="02020603050405020304" pitchFamily="18" charset="0"/>
                  </a:rPr>
                  <a:t>发端于城市化，但又不同于城市化</a:t>
                </a:r>
                <a:endParaRPr lang="zh-CN" altLang="en-US" dirty="0">
                  <a:latin typeface="+mn-ea"/>
                  <a:cs typeface="Times New Roman" panose="02020603050405020304" pitchFamily="18" charset="0"/>
                </a:endParaRPr>
              </a:p>
            </p:txBody>
          </p:sp>
          <p:sp>
            <p:nvSpPr>
              <p:cNvPr id="19" name="椭圆 18"/>
              <p:cNvSpPr/>
              <p:nvPr/>
            </p:nvSpPr>
            <p:spPr>
              <a:xfrm>
                <a:off x="622594" y="208915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4511050" y="2504183"/>
              <a:ext cx="3077199" cy="646331"/>
            </a:xfrm>
            <a:prstGeom prst="rect">
              <a:avLst/>
            </a:prstGeom>
            <a:noFill/>
          </p:spPr>
          <p:txBody>
            <a:bodyPr wrap="square" rtlCol="0">
              <a:spAutoFit/>
            </a:bodyPr>
            <a:lstStyle/>
            <a:p>
              <a:r>
                <a:rPr lang="en-US" altLang="zh-CN" b="0" i="0" dirty="0">
                  <a:effectLst/>
                  <a:latin typeface="Times New Roman" panose="02020603050405020304" pitchFamily="18" charset="0"/>
                  <a:cs typeface="Times New Roman" panose="02020603050405020304" pitchFamily="18" charset="0"/>
                </a:rPr>
                <a:t>2</a:t>
              </a:r>
              <a:r>
                <a:rPr lang="en-US" altLang="zh-CN" b="0" i="0" dirty="0">
                  <a:effectLst/>
                  <a:latin typeface="+mn-ea"/>
                  <a:cs typeface="Times New Roman" panose="02020603050405020304" pitchFamily="18" charset="0"/>
                </a:rPr>
                <a:t>.</a:t>
              </a:r>
              <a:r>
                <a:rPr lang="zh-CN" altLang="en-US" b="0" i="0" dirty="0">
                  <a:effectLst/>
                  <a:latin typeface="+mn-ea"/>
                  <a:cs typeface="Times New Roman" panose="02020603050405020304" pitchFamily="18" charset="0"/>
                </a:rPr>
                <a:t>在</a:t>
              </a:r>
              <a:r>
                <a:rPr lang="zh-CN" altLang="en-US" b="1" i="0" dirty="0">
                  <a:effectLst/>
                  <a:latin typeface="+mn-ea"/>
                  <a:cs typeface="Times New Roman" panose="02020603050405020304" pitchFamily="18" charset="0"/>
                </a:rPr>
                <a:t>城镇</a:t>
              </a:r>
              <a:r>
                <a:rPr lang="zh-CN" altLang="en-US" b="0" i="0" dirty="0">
                  <a:effectLst/>
                  <a:latin typeface="+mn-ea"/>
                  <a:cs typeface="Times New Roman" panose="02020603050405020304" pitchFamily="18" charset="0"/>
                </a:rPr>
                <a:t>发展第二、三产业并吸纳农业人口的过程</a:t>
              </a:r>
              <a:endParaRPr lang="zh-CN" altLang="en-US" dirty="0">
                <a:latin typeface="+mn-ea"/>
                <a:cs typeface="Times New Roman" panose="02020603050405020304" pitchFamily="18" charset="0"/>
              </a:endParaRPr>
            </a:p>
          </p:txBody>
        </p:sp>
        <p:grpSp>
          <p:nvGrpSpPr>
            <p:cNvPr id="46" name="组合 45"/>
            <p:cNvGrpSpPr/>
            <p:nvPr/>
          </p:nvGrpSpPr>
          <p:grpSpPr>
            <a:xfrm>
              <a:off x="4351710" y="3970215"/>
              <a:ext cx="3117556" cy="646331"/>
              <a:chOff x="4337343" y="4167561"/>
              <a:chExt cx="3117556" cy="646331"/>
            </a:xfrm>
          </p:grpSpPr>
          <p:grpSp>
            <p:nvGrpSpPr>
              <p:cNvPr id="41" name="组合 40"/>
              <p:cNvGrpSpPr/>
              <p:nvPr/>
            </p:nvGrpSpPr>
            <p:grpSpPr>
              <a:xfrm>
                <a:off x="4337343" y="4167561"/>
                <a:ext cx="3117556" cy="646331"/>
                <a:chOff x="622594" y="1985589"/>
                <a:chExt cx="3117556" cy="646331"/>
              </a:xfrm>
            </p:grpSpPr>
            <p:sp>
              <p:nvSpPr>
                <p:cNvPr id="42" name="文本框 41"/>
                <p:cNvSpPr txBox="1"/>
                <p:nvPr/>
              </p:nvSpPr>
              <p:spPr>
                <a:xfrm>
                  <a:off x="768644" y="1985589"/>
                  <a:ext cx="2971506" cy="646331"/>
                </a:xfrm>
                <a:prstGeom prst="rect">
                  <a:avLst/>
                </a:prstGeom>
                <a:noFill/>
              </p:spPr>
              <p:txBody>
                <a:bodyPr wrap="square" rtlCol="0">
                  <a:spAutoFit/>
                </a:bodyPr>
                <a:lstStyle/>
                <a:p>
                  <a:r>
                    <a:rPr lang="en-US" altLang="zh-CN" b="0" i="0" dirty="0">
                      <a:effectLst/>
                      <a:latin typeface="Times New Roman" panose="02020603050405020304" pitchFamily="18" charset="0"/>
                      <a:cs typeface="Times New Roman" panose="02020603050405020304" pitchFamily="18" charset="0"/>
                    </a:rPr>
                    <a:t>1984—1996</a:t>
                  </a:r>
                  <a:r>
                    <a:rPr lang="zh-CN" altLang="en-US" b="0" i="0" dirty="0">
                      <a:effectLst/>
                      <a:latin typeface="Times New Roman" panose="02020603050405020304" pitchFamily="18" charset="0"/>
                      <a:cs typeface="Times New Roman" panose="02020603050405020304" pitchFamily="18" charset="0"/>
                    </a:rPr>
                    <a:t>年，中国建制镇的数量：</a:t>
                  </a:r>
                  <a:r>
                    <a:rPr lang="en-US" altLang="zh-CN" b="0" i="0" dirty="0">
                      <a:effectLst/>
                      <a:latin typeface="Times New Roman" panose="02020603050405020304" pitchFamily="18" charset="0"/>
                      <a:cs typeface="Times New Roman" panose="02020603050405020304" pitchFamily="18" charset="0"/>
                    </a:rPr>
                    <a:t>2664</a:t>
                  </a:r>
                  <a:r>
                    <a:rPr lang="zh-CN" altLang="en-US" b="0" i="0" dirty="0">
                      <a:effectLst/>
                      <a:latin typeface="Times New Roman" panose="02020603050405020304" pitchFamily="18" charset="0"/>
                      <a:cs typeface="Times New Roman" panose="02020603050405020304" pitchFamily="18" charset="0"/>
                    </a:rPr>
                    <a:t>个    </a:t>
                  </a:r>
                  <a:r>
                    <a:rPr lang="en-US" altLang="zh-CN" b="0" i="0" dirty="0">
                      <a:effectLst/>
                      <a:latin typeface="Times New Roman" panose="02020603050405020304" pitchFamily="18" charset="0"/>
                      <a:cs typeface="Times New Roman" panose="02020603050405020304" pitchFamily="18" charset="0"/>
                    </a:rPr>
                    <a:t>18200</a:t>
                  </a:r>
                  <a:r>
                    <a:rPr lang="zh-CN" altLang="en-US" b="0" i="0" dirty="0">
                      <a:effectLst/>
                      <a:latin typeface="Times New Roman" panose="02020603050405020304" pitchFamily="18" charset="0"/>
                      <a:cs typeface="Times New Roman" panose="02020603050405020304" pitchFamily="18" charset="0"/>
                    </a:rPr>
                    <a:t>个</a:t>
                  </a:r>
                  <a:endParaRPr lang="zh-CN" altLang="en-US" dirty="0">
                    <a:latin typeface="Times New Roman" panose="02020603050405020304" pitchFamily="18" charset="0"/>
                    <a:cs typeface="Times New Roman" panose="02020603050405020304" pitchFamily="18" charset="0"/>
                  </a:endParaRPr>
                </a:p>
              </p:txBody>
            </p:sp>
            <p:sp>
              <p:nvSpPr>
                <p:cNvPr id="43" name="椭圆 42"/>
                <p:cNvSpPr/>
                <p:nvPr/>
              </p:nvSpPr>
              <p:spPr>
                <a:xfrm>
                  <a:off x="622594" y="2089150"/>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箭头连接符 44"/>
              <p:cNvCxnSpPr/>
              <p:nvPr/>
            </p:nvCxnSpPr>
            <p:spPr>
              <a:xfrm>
                <a:off x="6184423" y="4648200"/>
                <a:ext cx="2227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48" name="右大括号 47"/>
          <p:cNvSpPr/>
          <p:nvPr/>
        </p:nvSpPr>
        <p:spPr>
          <a:xfrm rot="5400000">
            <a:off x="5642453" y="2376815"/>
            <a:ext cx="344318" cy="6102355"/>
          </a:xfrm>
          <a:prstGeom prst="rightBrace">
            <a:avLst>
              <a:gd name="adj1" fmla="val 0"/>
              <a:gd name="adj2" fmla="val 50000"/>
            </a:avLst>
          </a:prstGeom>
          <a:noFill/>
          <a:ln>
            <a:solidFill>
              <a:srgbClr val="1E783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Rounded Rectangle 37"/>
          <p:cNvSpPr/>
          <p:nvPr/>
        </p:nvSpPr>
        <p:spPr>
          <a:xfrm>
            <a:off x="3268262" y="5661921"/>
            <a:ext cx="5092700" cy="506621"/>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zh-CN" altLang="en-US" sz="1800" b="0" i="0" u="none" strike="noStrike" kern="1200" cap="none" spc="0" normalizeH="0" baseline="0" noProof="0" dirty="0">
                <a:ln>
                  <a:noFill/>
                </a:ln>
                <a:solidFill>
                  <a:prstClr val="white"/>
                </a:solidFill>
                <a:effectLst/>
                <a:uLnTx/>
                <a:uFillTx/>
                <a:latin typeface="+mn-ea"/>
              </a:rPr>
              <a:t>本质：</a:t>
            </a:r>
            <a:r>
              <a:rPr lang="zh-CN" altLang="en-US" dirty="0">
                <a:latin typeface="+mn-ea"/>
              </a:rPr>
              <a:t>强调经济社会的活动中心从农村转出</a:t>
            </a:r>
            <a:endParaRPr kumimoji="0" lang="en-US" sz="1800" b="0" i="0" u="none" strike="noStrike" kern="1200" cap="none" spc="0" normalizeH="0" baseline="0" noProof="0" dirty="0">
              <a:ln>
                <a:noFill/>
              </a:ln>
              <a:solidFill>
                <a:prstClr val="white"/>
              </a:solidFill>
              <a:effectLst/>
              <a:uLnTx/>
              <a:uFillTx/>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1-2 </a:t>
              </a:r>
              <a:r>
                <a:rPr lang="zh-CN" altLang="en-US" sz="2400" b="1" dirty="0">
                  <a:solidFill>
                    <a:srgbClr val="1E783A"/>
                  </a:solidFill>
                </a:rPr>
                <a:t>城镇化的“利”与“弊”</a:t>
              </a:r>
              <a:endParaRPr lang="zh-CN" altLang="en-US" sz="2400" b="1" dirty="0">
                <a:solidFill>
                  <a:srgbClr val="1E783A"/>
                </a:solidFill>
              </a:endParaRPr>
            </a:p>
          </p:txBody>
        </p:sp>
      </p:grpSp>
      <p:sp>
        <p:nvSpPr>
          <p:cNvPr id="26" name="Rounded Rectangle 37"/>
          <p:cNvSpPr/>
          <p:nvPr/>
        </p:nvSpPr>
        <p:spPr>
          <a:xfrm>
            <a:off x="911549" y="1057338"/>
            <a:ext cx="2185437"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城镇化的“利”</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53" name="组合 52"/>
          <p:cNvGrpSpPr/>
          <p:nvPr/>
        </p:nvGrpSpPr>
        <p:grpSpPr>
          <a:xfrm>
            <a:off x="996949" y="1710036"/>
            <a:ext cx="4636408" cy="369332"/>
            <a:chOff x="996949" y="1710036"/>
            <a:chExt cx="4636408" cy="369332"/>
          </a:xfrm>
        </p:grpSpPr>
        <p:sp>
          <p:nvSpPr>
            <p:cNvPr id="33" name="文本框 32"/>
            <p:cNvSpPr txBox="1"/>
            <p:nvPr/>
          </p:nvSpPr>
          <p:spPr>
            <a:xfrm>
              <a:off x="1142999" y="1710036"/>
              <a:ext cx="4490358" cy="369332"/>
            </a:xfrm>
            <a:prstGeom prst="rect">
              <a:avLst/>
            </a:prstGeom>
            <a:noFill/>
          </p:spPr>
          <p:txBody>
            <a:bodyPr wrap="square">
              <a:spAutoFit/>
            </a:bodyPr>
            <a:lstStyle/>
            <a:p>
              <a:r>
                <a:rPr lang="zh-CN" altLang="zh-CN" sz="1800" dirty="0">
                  <a:effectLst/>
                  <a:latin typeface="+mn-ea"/>
                  <a:cs typeface="Arial" panose="020B0604020202020204" pitchFamily="34" charset="0"/>
                </a:rPr>
                <a:t>摊薄建设资金需求，降低基础建设成本</a:t>
              </a:r>
              <a:endParaRPr lang="zh-CN" altLang="en-US" dirty="0">
                <a:latin typeface="+mn-ea"/>
              </a:endParaRPr>
            </a:p>
          </p:txBody>
        </p:sp>
        <p:sp>
          <p:nvSpPr>
            <p:cNvPr id="35" name="椭圆 34"/>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142999" y="2141137"/>
            <a:ext cx="4142496" cy="4276605"/>
            <a:chOff x="1142999" y="2141137"/>
            <a:chExt cx="4142496" cy="4276605"/>
          </a:xfrm>
        </p:grpSpPr>
        <p:grpSp>
          <p:nvGrpSpPr>
            <p:cNvPr id="56" name="组合 55"/>
            <p:cNvGrpSpPr/>
            <p:nvPr/>
          </p:nvGrpSpPr>
          <p:grpSpPr>
            <a:xfrm>
              <a:off x="1195160" y="2163163"/>
              <a:ext cx="1901826" cy="2084354"/>
              <a:chOff x="1195160" y="2163163"/>
              <a:chExt cx="1901826" cy="2084354"/>
            </a:xfrm>
          </p:grpSpPr>
          <p:sp>
            <p:nvSpPr>
              <p:cNvPr id="29" name="Round Diagonal Corner Rectangle 53"/>
              <p:cNvSpPr/>
              <p:nvPr/>
            </p:nvSpPr>
            <p:spPr>
              <a:xfrm>
                <a:off x="1195160" y="2163163"/>
                <a:ext cx="1901826" cy="1688833"/>
              </a:xfrm>
              <a:prstGeom prst="round2DiagRect">
                <a:avLst>
                  <a:gd name="adj1" fmla="val 18841"/>
                  <a:gd name="adj2" fmla="val 0"/>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sp>
            <p:nvSpPr>
              <p:cNvPr id="39" name="文本框 38"/>
              <p:cNvSpPr txBox="1"/>
              <p:nvPr/>
            </p:nvSpPr>
            <p:spPr>
              <a:xfrm>
                <a:off x="1681101" y="3878185"/>
                <a:ext cx="1107996" cy="369332"/>
              </a:xfrm>
              <a:prstGeom prst="rect">
                <a:avLst/>
              </a:prstGeom>
              <a:noFill/>
            </p:spPr>
            <p:txBody>
              <a:bodyPr wrap="none" rtlCol="0">
                <a:spAutoFit/>
              </a:bodyPr>
              <a:lstStyle/>
              <a:p>
                <a:r>
                  <a:rPr lang="zh-CN" altLang="en-US" dirty="0"/>
                  <a:t>电力供应</a:t>
                </a:r>
                <a:endParaRPr lang="zh-CN" altLang="en-US" dirty="0"/>
              </a:p>
            </p:txBody>
          </p:sp>
        </p:grpSp>
        <p:grpSp>
          <p:nvGrpSpPr>
            <p:cNvPr id="57" name="组合 56"/>
            <p:cNvGrpSpPr/>
            <p:nvPr/>
          </p:nvGrpSpPr>
          <p:grpSpPr>
            <a:xfrm>
              <a:off x="3383669" y="2141137"/>
              <a:ext cx="1901826" cy="2100950"/>
              <a:chOff x="3383669" y="2141137"/>
              <a:chExt cx="1901826" cy="2100950"/>
            </a:xfrm>
          </p:grpSpPr>
          <p:sp>
            <p:nvSpPr>
              <p:cNvPr id="40" name="Round Diagonal Corner Rectangle 53"/>
              <p:cNvSpPr/>
              <p:nvPr/>
            </p:nvSpPr>
            <p:spPr>
              <a:xfrm>
                <a:off x="3383669" y="2141137"/>
                <a:ext cx="1901826" cy="1688833"/>
              </a:xfrm>
              <a:prstGeom prst="round2DiagRect">
                <a:avLst>
                  <a:gd name="adj1" fmla="val 18841"/>
                  <a:gd name="adj2" fmla="val 0"/>
                </a:avLst>
              </a:prstGeom>
              <a:blipFill dpi="0" rotWithShape="1">
                <a:blip r:embed="rId2">
                  <a:extLst>
                    <a:ext uri="{28A0092B-C50C-407E-A947-70E740481C1C}">
                      <a14:useLocalDpi xmlns:a14="http://schemas.microsoft.com/office/drawing/2010/main" val="0"/>
                    </a:ext>
                  </a:extLst>
                </a:blip>
                <a:srcRect/>
                <a:stretch>
                  <a:fillRect l="-19000" r="-12000"/>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44" name="文本框 43"/>
              <p:cNvSpPr txBox="1"/>
              <p:nvPr/>
            </p:nvSpPr>
            <p:spPr>
              <a:xfrm>
                <a:off x="3634003" y="3872755"/>
                <a:ext cx="1338828" cy="369332"/>
              </a:xfrm>
              <a:prstGeom prst="rect">
                <a:avLst/>
              </a:prstGeom>
              <a:noFill/>
            </p:spPr>
            <p:txBody>
              <a:bodyPr wrap="none" rtlCol="0">
                <a:spAutoFit/>
              </a:bodyPr>
              <a:lstStyle/>
              <a:p>
                <a:r>
                  <a:rPr lang="zh-CN" altLang="en-US" dirty="0"/>
                  <a:t>自来水供应</a:t>
                </a:r>
                <a:endParaRPr lang="zh-CN" altLang="en-US" dirty="0"/>
              </a:p>
            </p:txBody>
          </p:sp>
        </p:grpSp>
        <p:grpSp>
          <p:nvGrpSpPr>
            <p:cNvPr id="59" name="组合 58"/>
            <p:cNvGrpSpPr/>
            <p:nvPr/>
          </p:nvGrpSpPr>
          <p:grpSpPr>
            <a:xfrm>
              <a:off x="1142999" y="4303547"/>
              <a:ext cx="1901826" cy="2114195"/>
              <a:chOff x="1142999" y="4303547"/>
              <a:chExt cx="1901826" cy="2114195"/>
            </a:xfrm>
          </p:grpSpPr>
          <p:sp>
            <p:nvSpPr>
              <p:cNvPr id="47" name="Round Diagonal Corner Rectangle 53"/>
              <p:cNvSpPr/>
              <p:nvPr/>
            </p:nvSpPr>
            <p:spPr>
              <a:xfrm>
                <a:off x="1142999" y="4303547"/>
                <a:ext cx="1901826" cy="1688833"/>
              </a:xfrm>
              <a:prstGeom prst="round2DiagRect">
                <a:avLst>
                  <a:gd name="adj1" fmla="val 18841"/>
                  <a:gd name="adj2" fmla="val 0"/>
                </a:avLst>
              </a:prstGeom>
              <a:blipFill dpi="0" rotWithShape="1">
                <a:blip r:embed="rId3" cstate="print">
                  <a:extLst>
                    <a:ext uri="{28A0092B-C50C-407E-A947-70E740481C1C}">
                      <a14:useLocalDpi xmlns:a14="http://schemas.microsoft.com/office/drawing/2010/main" val="0"/>
                    </a:ext>
                  </a:extLst>
                </a:blip>
                <a:srcRect/>
                <a:stretch>
                  <a:fillRect l="-4000" r="-19000" b="-1000"/>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a:ln>
                    <a:noFill/>
                  </a:ln>
                  <a:solidFill>
                    <a:prstClr val="white"/>
                  </a:solidFill>
                  <a:effectLst/>
                  <a:uLnTx/>
                  <a:uFillTx/>
                  <a:latin typeface="Lato Light"/>
                  <a:ea typeface="+mn-ea"/>
                  <a:cs typeface="+mn-cs"/>
                </a:endParaRPr>
              </a:p>
            </p:txBody>
          </p:sp>
          <p:sp>
            <p:nvSpPr>
              <p:cNvPr id="50" name="文本框 49"/>
              <p:cNvSpPr txBox="1"/>
              <p:nvPr/>
            </p:nvSpPr>
            <p:spPr>
              <a:xfrm>
                <a:off x="1592075" y="6048410"/>
                <a:ext cx="1107996" cy="369332"/>
              </a:xfrm>
              <a:prstGeom prst="rect">
                <a:avLst/>
              </a:prstGeom>
              <a:noFill/>
            </p:spPr>
            <p:txBody>
              <a:bodyPr wrap="none" rtlCol="0">
                <a:spAutoFit/>
              </a:bodyPr>
              <a:lstStyle/>
              <a:p>
                <a:r>
                  <a:rPr lang="zh-CN" altLang="en-US" dirty="0"/>
                  <a:t>道路建设</a:t>
                </a:r>
                <a:endParaRPr lang="zh-CN" altLang="en-US" dirty="0"/>
              </a:p>
            </p:txBody>
          </p:sp>
        </p:grpSp>
        <p:grpSp>
          <p:nvGrpSpPr>
            <p:cNvPr id="58" name="组合 57"/>
            <p:cNvGrpSpPr/>
            <p:nvPr/>
          </p:nvGrpSpPr>
          <p:grpSpPr>
            <a:xfrm>
              <a:off x="3352504" y="4242087"/>
              <a:ext cx="1901826" cy="2146879"/>
              <a:chOff x="3352504" y="4242087"/>
              <a:chExt cx="1901826" cy="2146879"/>
            </a:xfrm>
          </p:grpSpPr>
          <p:sp>
            <p:nvSpPr>
              <p:cNvPr id="51" name="Round Diagonal Corner Rectangle 53"/>
              <p:cNvSpPr/>
              <p:nvPr/>
            </p:nvSpPr>
            <p:spPr>
              <a:xfrm>
                <a:off x="3352504" y="4242087"/>
                <a:ext cx="1901826" cy="1688833"/>
              </a:xfrm>
              <a:prstGeom prst="round2DiagRect">
                <a:avLst>
                  <a:gd name="adj1" fmla="val 18841"/>
                  <a:gd name="adj2" fmla="val 0"/>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52" name="文本框 51"/>
              <p:cNvSpPr txBox="1"/>
              <p:nvPr/>
            </p:nvSpPr>
            <p:spPr>
              <a:xfrm>
                <a:off x="3634003" y="6019634"/>
                <a:ext cx="1107996" cy="369332"/>
              </a:xfrm>
              <a:prstGeom prst="rect">
                <a:avLst/>
              </a:prstGeom>
              <a:noFill/>
            </p:spPr>
            <p:txBody>
              <a:bodyPr wrap="none" rtlCol="0">
                <a:spAutoFit/>
              </a:bodyPr>
              <a:lstStyle/>
              <a:p>
                <a:r>
                  <a:rPr lang="zh-CN" altLang="en-US" dirty="0"/>
                  <a:t>通讯铺设</a:t>
                </a:r>
                <a:endParaRPr lang="zh-CN" altLang="en-US" dirty="0"/>
              </a:p>
            </p:txBody>
          </p:sp>
        </p:grpSp>
      </p:grpSp>
      <p:grpSp>
        <p:nvGrpSpPr>
          <p:cNvPr id="70" name="组合 69"/>
          <p:cNvGrpSpPr/>
          <p:nvPr/>
        </p:nvGrpSpPr>
        <p:grpSpPr>
          <a:xfrm>
            <a:off x="6412593" y="1710036"/>
            <a:ext cx="4636408" cy="369332"/>
            <a:chOff x="996949" y="1710036"/>
            <a:chExt cx="4636408" cy="369332"/>
          </a:xfrm>
        </p:grpSpPr>
        <p:sp>
          <p:nvSpPr>
            <p:cNvPr id="71" name="文本框 70"/>
            <p:cNvSpPr txBox="1"/>
            <p:nvPr/>
          </p:nvSpPr>
          <p:spPr>
            <a:xfrm>
              <a:off x="1142999" y="1710036"/>
              <a:ext cx="4490358" cy="369332"/>
            </a:xfrm>
            <a:prstGeom prst="rect">
              <a:avLst/>
            </a:prstGeom>
            <a:noFill/>
          </p:spPr>
          <p:txBody>
            <a:bodyPr wrap="square">
              <a:spAutoFit/>
            </a:bodyPr>
            <a:lstStyle/>
            <a:p>
              <a:r>
                <a:rPr lang="zh-CN" altLang="en-US" dirty="0">
                  <a:latin typeface="+mn-ea"/>
                  <a:cs typeface="Arial" panose="020B0604020202020204" pitchFamily="34" charset="0"/>
                </a:rPr>
                <a:t>改善居民生活质量</a:t>
              </a:r>
              <a:endParaRPr lang="zh-CN" altLang="en-US" dirty="0">
                <a:latin typeface="+mn-ea"/>
              </a:endParaRPr>
            </a:p>
          </p:txBody>
        </p:sp>
        <p:sp>
          <p:nvSpPr>
            <p:cNvPr id="72" name="椭圆 71"/>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6674658" y="2155024"/>
            <a:ext cx="4090335" cy="4178608"/>
            <a:chOff x="6268258" y="2163162"/>
            <a:chExt cx="4090335" cy="4178608"/>
          </a:xfrm>
        </p:grpSpPr>
        <p:grpSp>
          <p:nvGrpSpPr>
            <p:cNvPr id="13" name="组合 12"/>
            <p:cNvGrpSpPr/>
            <p:nvPr/>
          </p:nvGrpSpPr>
          <p:grpSpPr>
            <a:xfrm>
              <a:off x="6268258" y="2163163"/>
              <a:ext cx="1901826" cy="2078924"/>
              <a:chOff x="6268258" y="2163163"/>
              <a:chExt cx="1901826" cy="2078924"/>
            </a:xfrm>
          </p:grpSpPr>
          <p:sp>
            <p:nvSpPr>
              <p:cNvPr id="2" name="Round Diagonal Corner Rectangle 53"/>
              <p:cNvSpPr/>
              <p:nvPr/>
            </p:nvSpPr>
            <p:spPr>
              <a:xfrm>
                <a:off x="6268258" y="2163163"/>
                <a:ext cx="1901826" cy="1688833"/>
              </a:xfrm>
              <a:prstGeom prst="round2DiagRect">
                <a:avLst>
                  <a:gd name="adj1" fmla="val 18841"/>
                  <a:gd name="adj2" fmla="val 0"/>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3" name="文本框 2"/>
              <p:cNvSpPr txBox="1"/>
              <p:nvPr/>
            </p:nvSpPr>
            <p:spPr>
              <a:xfrm>
                <a:off x="6369591" y="3872755"/>
                <a:ext cx="1800493" cy="369332"/>
              </a:xfrm>
              <a:prstGeom prst="rect">
                <a:avLst/>
              </a:prstGeom>
              <a:noFill/>
            </p:spPr>
            <p:txBody>
              <a:bodyPr wrap="none" rtlCol="0">
                <a:spAutoFit/>
              </a:bodyPr>
              <a:lstStyle/>
              <a:p>
                <a:r>
                  <a:rPr lang="zh-CN" altLang="en-US" dirty="0"/>
                  <a:t>集中化快递服务</a:t>
                </a:r>
                <a:endParaRPr lang="zh-CN" altLang="en-US" dirty="0"/>
              </a:p>
            </p:txBody>
          </p:sp>
        </p:grpSp>
        <p:grpSp>
          <p:nvGrpSpPr>
            <p:cNvPr id="14" name="组合 13"/>
            <p:cNvGrpSpPr/>
            <p:nvPr/>
          </p:nvGrpSpPr>
          <p:grpSpPr>
            <a:xfrm>
              <a:off x="8385098" y="2163162"/>
              <a:ext cx="1973495" cy="2058165"/>
              <a:chOff x="8385098" y="2163162"/>
              <a:chExt cx="1973495" cy="2058165"/>
            </a:xfrm>
          </p:grpSpPr>
          <p:sp>
            <p:nvSpPr>
              <p:cNvPr id="4" name="Round Diagonal Corner Rectangle 53"/>
              <p:cNvSpPr/>
              <p:nvPr/>
            </p:nvSpPr>
            <p:spPr>
              <a:xfrm>
                <a:off x="8456767" y="2163162"/>
                <a:ext cx="1901826" cy="1688833"/>
              </a:xfrm>
              <a:prstGeom prst="round2DiagRect">
                <a:avLst>
                  <a:gd name="adj1" fmla="val 18841"/>
                  <a:gd name="adj2" fmla="val 0"/>
                </a:avLst>
              </a:prstGeom>
              <a:blipFill dpi="0" rotWithShape="1">
                <a:blip r:embed="rId6">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5" name="文本框 4"/>
              <p:cNvSpPr txBox="1"/>
              <p:nvPr/>
            </p:nvSpPr>
            <p:spPr>
              <a:xfrm>
                <a:off x="8385098" y="3851995"/>
                <a:ext cx="1800493" cy="369332"/>
              </a:xfrm>
              <a:prstGeom prst="rect">
                <a:avLst/>
              </a:prstGeom>
              <a:noFill/>
            </p:spPr>
            <p:txBody>
              <a:bodyPr wrap="none" rtlCol="0">
                <a:spAutoFit/>
              </a:bodyPr>
              <a:lstStyle/>
              <a:p>
                <a:r>
                  <a:rPr lang="zh-CN" altLang="en-US" dirty="0"/>
                  <a:t>高质量网络服务</a:t>
                </a:r>
                <a:endParaRPr lang="zh-CN" altLang="en-US" dirty="0"/>
              </a:p>
            </p:txBody>
          </p:sp>
        </p:grpSp>
        <p:grpSp>
          <p:nvGrpSpPr>
            <p:cNvPr id="16" name="组合 15"/>
            <p:cNvGrpSpPr/>
            <p:nvPr/>
          </p:nvGrpSpPr>
          <p:grpSpPr>
            <a:xfrm>
              <a:off x="6268258" y="4262846"/>
              <a:ext cx="1901826" cy="2078924"/>
              <a:chOff x="6268258" y="4262846"/>
              <a:chExt cx="1901826" cy="2078924"/>
            </a:xfrm>
          </p:grpSpPr>
          <p:sp>
            <p:nvSpPr>
              <p:cNvPr id="9" name="Round Diagonal Corner Rectangle 53"/>
              <p:cNvSpPr/>
              <p:nvPr/>
            </p:nvSpPr>
            <p:spPr>
              <a:xfrm>
                <a:off x="6268258" y="4262846"/>
                <a:ext cx="1901826" cy="1688833"/>
              </a:xfrm>
              <a:prstGeom prst="round2DiagRect">
                <a:avLst>
                  <a:gd name="adj1" fmla="val 18841"/>
                  <a:gd name="adj2" fmla="val 0"/>
                </a:avLst>
              </a:prstGeom>
              <a:blipFill dpi="0" rotWithShape="1">
                <a:blip r:embed="rId7"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10" name="文本框 9"/>
              <p:cNvSpPr txBox="1"/>
              <p:nvPr/>
            </p:nvSpPr>
            <p:spPr>
              <a:xfrm>
                <a:off x="6715839" y="5972438"/>
                <a:ext cx="1107996" cy="369332"/>
              </a:xfrm>
              <a:prstGeom prst="rect">
                <a:avLst/>
              </a:prstGeom>
              <a:noFill/>
            </p:spPr>
            <p:txBody>
              <a:bodyPr wrap="none" rtlCol="0">
                <a:spAutoFit/>
              </a:bodyPr>
              <a:lstStyle/>
              <a:p>
                <a:r>
                  <a:rPr lang="zh-CN" altLang="en-US" dirty="0"/>
                  <a:t>医疗资源</a:t>
                </a:r>
                <a:endParaRPr lang="zh-CN" altLang="en-US" dirty="0"/>
              </a:p>
            </p:txBody>
          </p:sp>
        </p:grpSp>
        <p:grpSp>
          <p:nvGrpSpPr>
            <p:cNvPr id="15" name="组合 14"/>
            <p:cNvGrpSpPr/>
            <p:nvPr/>
          </p:nvGrpSpPr>
          <p:grpSpPr>
            <a:xfrm>
              <a:off x="8456767" y="4246550"/>
              <a:ext cx="1901826" cy="2053702"/>
              <a:chOff x="8456767" y="4246550"/>
              <a:chExt cx="1901826" cy="2053702"/>
            </a:xfrm>
          </p:grpSpPr>
          <p:sp>
            <p:nvSpPr>
              <p:cNvPr id="11" name="Round Diagonal Corner Rectangle 53"/>
              <p:cNvSpPr/>
              <p:nvPr/>
            </p:nvSpPr>
            <p:spPr>
              <a:xfrm>
                <a:off x="8456767" y="4246550"/>
                <a:ext cx="1901826" cy="1688833"/>
              </a:xfrm>
              <a:prstGeom prst="round2DiagRect">
                <a:avLst>
                  <a:gd name="adj1" fmla="val 18841"/>
                  <a:gd name="adj2" fmla="val 0"/>
                </a:avLst>
              </a:prstGeom>
              <a:blipFill dpi="0" rotWithShape="1">
                <a:blip r:embed="rId8" cstate="print">
                  <a:extLst>
                    <a:ext uri="{28A0092B-C50C-407E-A947-70E740481C1C}">
                      <a14:useLocalDpi xmlns:a14="http://schemas.microsoft.com/office/drawing/2010/main" val="0"/>
                    </a:ext>
                  </a:extLst>
                </a:blip>
                <a:srcRect/>
                <a:stretch>
                  <a:fillRect l="-25000" t="-9000" b="1000"/>
                </a:stretch>
              </a:blipFill>
              <a:ln w="12700" cap="flat" cmpd="sng" algn="ctr">
                <a:noFill/>
                <a:prstDash val="solid"/>
                <a:miter lim="800000"/>
              </a:ln>
              <a:effectLst/>
            </p:spPr>
            <p:txBody>
              <a:bodyPr lIns="109710" tIns="54855" rIns="109710" bIns="54855"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bg-BG" sz="1800" b="0" i="0" u="none" strike="noStrike" kern="0" cap="none" spc="0" normalizeH="0" baseline="0" noProof="0" dirty="0">
                  <a:ln>
                    <a:noFill/>
                  </a:ln>
                  <a:solidFill>
                    <a:prstClr val="white"/>
                  </a:solidFill>
                  <a:effectLst/>
                  <a:uLnTx/>
                  <a:uFillTx/>
                  <a:latin typeface="Lato Light"/>
                  <a:ea typeface="+mn-ea"/>
                  <a:cs typeface="+mn-cs"/>
                </a:endParaRPr>
              </a:p>
            </p:txBody>
          </p:sp>
          <p:sp>
            <p:nvSpPr>
              <p:cNvPr id="12" name="文本框 11"/>
              <p:cNvSpPr txBox="1"/>
              <p:nvPr/>
            </p:nvSpPr>
            <p:spPr>
              <a:xfrm>
                <a:off x="8853682" y="5930920"/>
                <a:ext cx="1107996" cy="369332"/>
              </a:xfrm>
              <a:prstGeom prst="rect">
                <a:avLst/>
              </a:prstGeom>
              <a:noFill/>
            </p:spPr>
            <p:txBody>
              <a:bodyPr wrap="none" rtlCol="0">
                <a:spAutoFit/>
              </a:bodyPr>
              <a:lstStyle/>
              <a:p>
                <a:r>
                  <a:rPr lang="zh-CN" altLang="en-US" dirty="0"/>
                  <a:t>教育资源</a:t>
                </a:r>
                <a:endParaRPr lang="zh-CN" altLang="en-US"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1-2 </a:t>
              </a:r>
              <a:r>
                <a:rPr lang="zh-CN" altLang="en-US" sz="2400" b="1" dirty="0">
                  <a:solidFill>
                    <a:srgbClr val="1E783A"/>
                  </a:solidFill>
                </a:rPr>
                <a:t>城镇化的“利”与“弊”</a:t>
              </a:r>
              <a:endParaRPr lang="zh-CN" altLang="en-US" sz="2400" b="1" dirty="0">
                <a:solidFill>
                  <a:srgbClr val="1E783A"/>
                </a:solidFill>
              </a:endParaRPr>
            </a:p>
          </p:txBody>
        </p:sp>
      </p:grpSp>
      <p:sp>
        <p:nvSpPr>
          <p:cNvPr id="26" name="Rounded Rectangle 37"/>
          <p:cNvSpPr/>
          <p:nvPr/>
        </p:nvSpPr>
        <p:spPr>
          <a:xfrm>
            <a:off x="911549" y="1057338"/>
            <a:ext cx="2185437"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城镇化的“弊”</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53" name="组合 52"/>
          <p:cNvGrpSpPr/>
          <p:nvPr/>
        </p:nvGrpSpPr>
        <p:grpSpPr>
          <a:xfrm>
            <a:off x="1238249" y="2380218"/>
            <a:ext cx="4636408" cy="369332"/>
            <a:chOff x="996949" y="1710036"/>
            <a:chExt cx="4636408" cy="369332"/>
          </a:xfrm>
        </p:grpSpPr>
        <p:sp>
          <p:nvSpPr>
            <p:cNvPr id="33" name="文本框 32"/>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sz="1800" b="1" kern="100" dirty="0">
                  <a:effectLst/>
                  <a:latin typeface="等线" panose="02010600030101010101" charset="-122"/>
                  <a:ea typeface="等线" panose="02010600030101010101" charset="-122"/>
                  <a:cs typeface="Times New Roman" panose="02020603050405020304" pitchFamily="18" charset="0"/>
                </a:rPr>
                <a:t>“大城市病”</a:t>
              </a:r>
              <a:endParaRPr lang="zh-CN" altLang="en-US" sz="1800" b="1" kern="100" dirty="0">
                <a:effectLst/>
                <a:latin typeface="等线" panose="02010600030101010101" charset="-122"/>
                <a:ea typeface="等线" panose="02010600030101010101" charset="-122"/>
                <a:cs typeface="Times New Roman" panose="02020603050405020304" pitchFamily="18" charset="0"/>
              </a:endParaRPr>
            </a:p>
          </p:txBody>
        </p:sp>
        <p:sp>
          <p:nvSpPr>
            <p:cNvPr id="35" name="椭圆 34"/>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142999" y="1606658"/>
            <a:ext cx="8194676" cy="646331"/>
          </a:xfrm>
          <a:prstGeom prst="rect">
            <a:avLst/>
          </a:prstGeom>
          <a:noFill/>
        </p:spPr>
        <p:txBody>
          <a:bodyPr wrap="square">
            <a:spAutoFit/>
          </a:bodyPr>
          <a:lstStyle/>
          <a:p>
            <a:pPr marL="0" marR="0" algn="just">
              <a:spcBef>
                <a:spcPts val="0"/>
              </a:spcBef>
              <a:spcAft>
                <a:spcPts val="0"/>
              </a:spcAft>
            </a:pPr>
            <a:r>
              <a:rPr lang="en-US" altLang="zh-CN" sz="1800" kern="100" dirty="0">
                <a:effectLst/>
                <a:latin typeface="Times New Roman" panose="02020603050405020304" pitchFamily="18" charset="0"/>
                <a:ea typeface="宋体" pitchFamily="2" charset="-122"/>
                <a:cs typeface="Times New Roman" panose="02020603050405020304" pitchFamily="18" charset="0"/>
              </a:rPr>
              <a:t>    </a:t>
            </a:r>
            <a:r>
              <a:rPr lang="en-US" altLang="zh-CN" kern="100" dirty="0">
                <a:latin typeface="+mn-ea"/>
                <a:cs typeface="Times New Roman" panose="02020603050405020304" pitchFamily="18" charset="0"/>
              </a:rPr>
              <a:t>2011</a:t>
            </a:r>
            <a:r>
              <a:rPr lang="zh-CN" altLang="en-US" kern="100" dirty="0">
                <a:latin typeface="+mn-ea"/>
                <a:cs typeface="Times New Roman" panose="02020603050405020304" pitchFamily="18" charset="0"/>
              </a:rPr>
              <a:t>年，中国城镇常住人口比重首次突破</a:t>
            </a:r>
            <a:r>
              <a:rPr lang="en-US" altLang="zh-CN" kern="100" dirty="0">
                <a:latin typeface="+mn-ea"/>
                <a:cs typeface="Times New Roman" panose="02020603050405020304" pitchFamily="18" charset="0"/>
              </a:rPr>
              <a:t>50%</a:t>
            </a:r>
            <a:r>
              <a:rPr lang="zh-CN" altLang="en-US" kern="100" dirty="0">
                <a:latin typeface="+mn-ea"/>
                <a:cs typeface="Times New Roman" panose="02020603050405020304" pitchFamily="18" charset="0"/>
              </a:rPr>
              <a:t>，标志着中国城镇化进入新阶段。至</a:t>
            </a:r>
            <a:r>
              <a:rPr lang="en-US" altLang="zh-CN" kern="100" dirty="0">
                <a:latin typeface="+mn-ea"/>
                <a:cs typeface="Times New Roman" panose="02020603050405020304" pitchFamily="18" charset="0"/>
              </a:rPr>
              <a:t>2021</a:t>
            </a:r>
            <a:r>
              <a:rPr lang="zh-CN" altLang="en-US" kern="100" dirty="0">
                <a:latin typeface="+mn-ea"/>
                <a:cs typeface="Times New Roman" panose="02020603050405020304" pitchFamily="18" charset="0"/>
              </a:rPr>
              <a:t>年，全国城镇化率达到</a:t>
            </a:r>
            <a:r>
              <a:rPr lang="en-US" altLang="zh-CN" kern="100" dirty="0">
                <a:latin typeface="+mn-ea"/>
                <a:cs typeface="Times New Roman" panose="02020603050405020304" pitchFamily="18" charset="0"/>
              </a:rPr>
              <a:t>64.7%</a:t>
            </a:r>
            <a:r>
              <a:rPr lang="zh-CN" altLang="en-US" kern="100" dirty="0">
                <a:latin typeface="+mn-ea"/>
                <a:cs typeface="Times New Roman" panose="02020603050405020304" pitchFamily="18" charset="0"/>
              </a:rPr>
              <a:t>。</a:t>
            </a:r>
            <a:endParaRPr lang="zh-CN" altLang="en-US" kern="100" dirty="0">
              <a:latin typeface="+mn-ea"/>
              <a:cs typeface="Times New Roman" panose="02020603050405020304" pitchFamily="18" charset="0"/>
            </a:endParaRPr>
          </a:p>
        </p:txBody>
      </p:sp>
      <p:grpSp>
        <p:nvGrpSpPr>
          <p:cNvPr id="28" name="组合 27"/>
          <p:cNvGrpSpPr/>
          <p:nvPr/>
        </p:nvGrpSpPr>
        <p:grpSpPr>
          <a:xfrm>
            <a:off x="1470438" y="2884611"/>
            <a:ext cx="2965450" cy="3420444"/>
            <a:chOff x="1470438" y="2884611"/>
            <a:chExt cx="2965450" cy="3420444"/>
          </a:xfrm>
        </p:grpSpPr>
        <p:grpSp>
          <p:nvGrpSpPr>
            <p:cNvPr id="9" name="组合 8"/>
            <p:cNvGrpSpPr/>
            <p:nvPr/>
          </p:nvGrpSpPr>
          <p:grpSpPr>
            <a:xfrm>
              <a:off x="1470438" y="2884611"/>
              <a:ext cx="2965450" cy="2916051"/>
              <a:chOff x="1066800" y="2242489"/>
              <a:chExt cx="1981200" cy="1981200"/>
            </a:xfrm>
          </p:grpSpPr>
          <p:sp>
            <p:nvSpPr>
              <p:cNvPr id="10" name="Oval 6"/>
              <p:cNvSpPr/>
              <p:nvPr/>
            </p:nvSpPr>
            <p:spPr>
              <a:xfrm>
                <a:off x="1299882" y="2475571"/>
                <a:ext cx="1515035" cy="1515035"/>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11" name="Oval 7"/>
              <p:cNvSpPr/>
              <p:nvPr/>
            </p:nvSpPr>
            <p:spPr>
              <a:xfrm>
                <a:off x="1066800" y="2242489"/>
                <a:ext cx="1981200" cy="1981200"/>
              </a:xfrm>
              <a:prstGeom prst="ellipse">
                <a:avLst/>
              </a:prstGeom>
              <a:noFill/>
              <a:ln w="28575">
                <a:solidFill>
                  <a:srgbClr val="7CB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sp>
          <p:nvSpPr>
            <p:cNvPr id="20" name="文本框 19"/>
            <p:cNvSpPr txBox="1"/>
            <p:nvPr/>
          </p:nvSpPr>
          <p:spPr>
            <a:xfrm>
              <a:off x="2235445" y="5935723"/>
              <a:ext cx="1107996" cy="369332"/>
            </a:xfrm>
            <a:prstGeom prst="rect">
              <a:avLst/>
            </a:prstGeom>
            <a:noFill/>
          </p:spPr>
          <p:txBody>
            <a:bodyPr wrap="none" rtlCol="0">
              <a:spAutoFit/>
            </a:bodyPr>
            <a:lstStyle/>
            <a:p>
              <a:r>
                <a:rPr lang="zh-CN" altLang="en-US" dirty="0"/>
                <a:t>交通拥堵</a:t>
              </a:r>
              <a:endParaRPr lang="zh-CN" altLang="en-US" dirty="0"/>
            </a:p>
          </p:txBody>
        </p:sp>
      </p:grpSp>
      <p:grpSp>
        <p:nvGrpSpPr>
          <p:cNvPr id="29" name="组合 28"/>
          <p:cNvGrpSpPr/>
          <p:nvPr/>
        </p:nvGrpSpPr>
        <p:grpSpPr>
          <a:xfrm>
            <a:off x="4734338" y="2894790"/>
            <a:ext cx="2965450" cy="3410265"/>
            <a:chOff x="1470438" y="2884611"/>
            <a:chExt cx="2965450" cy="3410265"/>
          </a:xfrm>
        </p:grpSpPr>
        <p:grpSp>
          <p:nvGrpSpPr>
            <p:cNvPr id="30" name="组合 29"/>
            <p:cNvGrpSpPr/>
            <p:nvPr/>
          </p:nvGrpSpPr>
          <p:grpSpPr>
            <a:xfrm>
              <a:off x="1470438" y="2884611"/>
              <a:ext cx="2965450" cy="2916051"/>
              <a:chOff x="1066800" y="2242489"/>
              <a:chExt cx="1981200" cy="1981200"/>
            </a:xfrm>
          </p:grpSpPr>
          <p:sp>
            <p:nvSpPr>
              <p:cNvPr id="32" name="Oval 6"/>
              <p:cNvSpPr/>
              <p:nvPr/>
            </p:nvSpPr>
            <p:spPr>
              <a:xfrm>
                <a:off x="1299882" y="2475571"/>
                <a:ext cx="1515035" cy="151503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34" name="Oval 7"/>
              <p:cNvSpPr/>
              <p:nvPr/>
            </p:nvSpPr>
            <p:spPr>
              <a:xfrm>
                <a:off x="1066800" y="2242489"/>
                <a:ext cx="1981200" cy="1981200"/>
              </a:xfrm>
              <a:prstGeom prst="ellipse">
                <a:avLst/>
              </a:prstGeom>
              <a:noFill/>
              <a:ln w="28575">
                <a:solidFill>
                  <a:srgbClr val="7CB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sp>
          <p:nvSpPr>
            <p:cNvPr id="31" name="文本框 30"/>
            <p:cNvSpPr txBox="1"/>
            <p:nvPr/>
          </p:nvSpPr>
          <p:spPr>
            <a:xfrm>
              <a:off x="2337045" y="5925544"/>
              <a:ext cx="1107996" cy="369332"/>
            </a:xfrm>
            <a:prstGeom prst="rect">
              <a:avLst/>
            </a:prstGeom>
            <a:noFill/>
          </p:spPr>
          <p:txBody>
            <a:bodyPr wrap="none" rtlCol="0">
              <a:spAutoFit/>
            </a:bodyPr>
            <a:lstStyle/>
            <a:p>
              <a:r>
                <a:rPr lang="zh-CN" altLang="en-US" dirty="0"/>
                <a:t>环境污染</a:t>
              </a:r>
              <a:endParaRPr lang="zh-CN" altLang="en-US" dirty="0"/>
            </a:p>
          </p:txBody>
        </p:sp>
      </p:grpSp>
      <p:grpSp>
        <p:nvGrpSpPr>
          <p:cNvPr id="38" name="组合 37"/>
          <p:cNvGrpSpPr/>
          <p:nvPr/>
        </p:nvGrpSpPr>
        <p:grpSpPr>
          <a:xfrm>
            <a:off x="8048664" y="2884611"/>
            <a:ext cx="2965450" cy="3410265"/>
            <a:chOff x="1470438" y="2884611"/>
            <a:chExt cx="2965450" cy="3410265"/>
          </a:xfrm>
        </p:grpSpPr>
        <p:grpSp>
          <p:nvGrpSpPr>
            <p:cNvPr id="39" name="组合 38"/>
            <p:cNvGrpSpPr/>
            <p:nvPr/>
          </p:nvGrpSpPr>
          <p:grpSpPr>
            <a:xfrm>
              <a:off x="1470438" y="2884611"/>
              <a:ext cx="2965450" cy="2916051"/>
              <a:chOff x="1066800" y="2242489"/>
              <a:chExt cx="1981200" cy="1981200"/>
            </a:xfrm>
          </p:grpSpPr>
          <p:sp>
            <p:nvSpPr>
              <p:cNvPr id="41" name="Oval 6"/>
              <p:cNvSpPr/>
              <p:nvPr/>
            </p:nvSpPr>
            <p:spPr>
              <a:xfrm>
                <a:off x="1299882" y="2475571"/>
                <a:ext cx="1515035" cy="1515035"/>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42" name="Oval 7"/>
              <p:cNvSpPr/>
              <p:nvPr/>
            </p:nvSpPr>
            <p:spPr>
              <a:xfrm>
                <a:off x="1066800" y="2242489"/>
                <a:ext cx="1981200" cy="1981200"/>
              </a:xfrm>
              <a:prstGeom prst="ellipse">
                <a:avLst/>
              </a:prstGeom>
              <a:noFill/>
              <a:ln w="28575">
                <a:solidFill>
                  <a:srgbClr val="7CB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等线" panose="02010600030101010101" charset="-122"/>
                  <a:ea typeface="+mn-ea"/>
                  <a:cs typeface="+mn-cs"/>
                </a:endParaRPr>
              </a:p>
            </p:txBody>
          </p:sp>
        </p:grpSp>
        <p:sp>
          <p:nvSpPr>
            <p:cNvPr id="40" name="文本框 39"/>
            <p:cNvSpPr txBox="1"/>
            <p:nvPr/>
          </p:nvSpPr>
          <p:spPr>
            <a:xfrm>
              <a:off x="2337045" y="5925544"/>
              <a:ext cx="1107996" cy="369332"/>
            </a:xfrm>
            <a:prstGeom prst="rect">
              <a:avLst/>
            </a:prstGeom>
            <a:noFill/>
          </p:spPr>
          <p:txBody>
            <a:bodyPr wrap="none" rtlCol="0">
              <a:spAutoFit/>
            </a:bodyPr>
            <a:lstStyle/>
            <a:p>
              <a:r>
                <a:rPr lang="zh-CN" altLang="en-US" dirty="0"/>
                <a:t>住房紧张</a:t>
              </a:r>
              <a:endParaRPr lang="zh-CN" altLang="en-US"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1-2 </a:t>
              </a:r>
              <a:r>
                <a:rPr lang="zh-CN" altLang="en-US" sz="2400" b="1" dirty="0">
                  <a:solidFill>
                    <a:srgbClr val="1E783A"/>
                  </a:solidFill>
                </a:rPr>
                <a:t>城镇化的“利”与“弊”</a:t>
              </a:r>
              <a:endParaRPr lang="zh-CN" altLang="en-US" sz="2400" b="1" dirty="0">
                <a:solidFill>
                  <a:srgbClr val="1E783A"/>
                </a:solidFill>
              </a:endParaRPr>
            </a:p>
          </p:txBody>
        </p:sp>
      </p:grpSp>
      <p:sp>
        <p:nvSpPr>
          <p:cNvPr id="26" name="Rounded Rectangle 37"/>
          <p:cNvSpPr/>
          <p:nvPr/>
        </p:nvSpPr>
        <p:spPr>
          <a:xfrm>
            <a:off x="911549" y="1057338"/>
            <a:ext cx="2185437"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城镇化的“弊”</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53" name="组合 52"/>
          <p:cNvGrpSpPr/>
          <p:nvPr/>
        </p:nvGrpSpPr>
        <p:grpSpPr>
          <a:xfrm>
            <a:off x="1315850" y="1779797"/>
            <a:ext cx="4636408" cy="369332"/>
            <a:chOff x="996949" y="1710036"/>
            <a:chExt cx="4636408" cy="369332"/>
          </a:xfrm>
        </p:grpSpPr>
        <p:sp>
          <p:nvSpPr>
            <p:cNvPr id="33" name="文本框 32"/>
            <p:cNvSpPr txBox="1"/>
            <p:nvPr/>
          </p:nvSpPr>
          <p:spPr>
            <a:xfrm>
              <a:off x="1142999" y="1710036"/>
              <a:ext cx="4490358" cy="369332"/>
            </a:xfrm>
            <a:prstGeom prst="rect">
              <a:avLst/>
            </a:prstGeom>
            <a:noFill/>
          </p:spPr>
          <p:txBody>
            <a:bodyPr wrap="square">
              <a:spAutoFit/>
            </a:bodyPr>
            <a:lstStyle/>
            <a:p>
              <a:pPr marL="0" marR="0" algn="just">
                <a:spcBef>
                  <a:spcPts val="0"/>
                </a:spcBef>
                <a:spcAft>
                  <a:spcPts val="0"/>
                </a:spcAft>
              </a:pPr>
              <a:r>
                <a:rPr lang="zh-CN" altLang="en-US" sz="1800" b="1" kern="100" dirty="0">
                  <a:effectLst/>
                  <a:latin typeface="等线" panose="02010600030101010101" charset="-122"/>
                  <a:ea typeface="等线" panose="02010600030101010101" charset="-122"/>
                  <a:cs typeface="Times New Roman" panose="02020603050405020304" pitchFamily="18" charset="0"/>
                </a:rPr>
                <a:t>“乡村病”日趋严峻、多种矛盾加剧</a:t>
              </a:r>
              <a:endParaRPr lang="zh-CN" altLang="en-US" sz="1800" b="1" kern="100" dirty="0">
                <a:effectLst/>
                <a:latin typeface="等线" panose="02010600030101010101" charset="-122"/>
                <a:ea typeface="等线" panose="02010600030101010101" charset="-122"/>
                <a:cs typeface="Times New Roman" panose="02020603050405020304" pitchFamily="18" charset="0"/>
              </a:endParaRPr>
            </a:p>
          </p:txBody>
        </p:sp>
        <p:sp>
          <p:nvSpPr>
            <p:cNvPr id="35" name="椭圆 34"/>
            <p:cNvSpPr/>
            <p:nvPr/>
          </p:nvSpPr>
          <p:spPr>
            <a:xfrm>
              <a:off x="996949" y="1818502"/>
              <a:ext cx="146050" cy="152400"/>
            </a:xfrm>
            <a:prstGeom prst="ellipse">
              <a:avLst/>
            </a:prstGeom>
            <a:solidFill>
              <a:srgbClr val="1E783A"/>
            </a:solidFill>
            <a:ln>
              <a:solidFill>
                <a:srgbClr val="1E78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308562" y="1675446"/>
            <a:ext cx="5098838" cy="5042854"/>
            <a:chOff x="5686514" y="1521099"/>
            <a:chExt cx="4316852" cy="3955709"/>
          </a:xfrm>
        </p:grpSpPr>
        <p:sp>
          <p:nvSpPr>
            <p:cNvPr id="3" name="椭圆 2"/>
            <p:cNvSpPr/>
            <p:nvPr/>
          </p:nvSpPr>
          <p:spPr>
            <a:xfrm>
              <a:off x="5686514" y="2721193"/>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农村主体过早老弱化</a:t>
              </a:r>
              <a:endParaRPr lang="zh-CN" altLang="en-US" dirty="0">
                <a:ln>
                  <a:solidFill>
                    <a:sysClr val="windowText" lastClr="000000"/>
                  </a:solidFill>
                </a:ln>
                <a:solidFill>
                  <a:schemeClr val="tx1"/>
                </a:solidFill>
              </a:endParaRPr>
            </a:p>
          </p:txBody>
        </p:sp>
        <p:sp>
          <p:nvSpPr>
            <p:cNvPr id="12" name="椭圆 11"/>
            <p:cNvSpPr/>
            <p:nvPr/>
          </p:nvSpPr>
          <p:spPr>
            <a:xfrm>
              <a:off x="6318173" y="4270051"/>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村庄用地严重空废化</a:t>
              </a:r>
              <a:endParaRPr lang="zh-CN" altLang="en-US" dirty="0">
                <a:ln>
                  <a:solidFill>
                    <a:sysClr val="windowText" lastClr="000000"/>
                  </a:solidFill>
                </a:ln>
                <a:solidFill>
                  <a:schemeClr val="tx1"/>
                </a:solidFill>
              </a:endParaRPr>
            </a:p>
          </p:txBody>
        </p:sp>
        <p:sp>
          <p:nvSpPr>
            <p:cNvPr id="13" name="椭圆 12"/>
            <p:cNvSpPr/>
            <p:nvPr/>
          </p:nvSpPr>
          <p:spPr>
            <a:xfrm>
              <a:off x="7206611" y="1521099"/>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生产要素高度非农化</a:t>
              </a:r>
              <a:endParaRPr lang="zh-CN" altLang="en-US" dirty="0">
                <a:ln>
                  <a:solidFill>
                    <a:sysClr val="windowText" lastClr="000000"/>
                  </a:solidFill>
                </a:ln>
                <a:solidFill>
                  <a:schemeClr val="tx1"/>
                </a:solidFill>
              </a:endParaRPr>
            </a:p>
          </p:txBody>
        </p:sp>
        <p:sp>
          <p:nvSpPr>
            <p:cNvPr id="14" name="椭圆 13"/>
            <p:cNvSpPr/>
            <p:nvPr/>
          </p:nvSpPr>
          <p:spPr>
            <a:xfrm>
              <a:off x="8740048" y="2682746"/>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农村水土环境污损化</a:t>
              </a:r>
              <a:endParaRPr lang="zh-CN" altLang="en-US" dirty="0">
                <a:ln>
                  <a:solidFill>
                    <a:sysClr val="windowText" lastClr="000000"/>
                  </a:solidFill>
                </a:ln>
                <a:solidFill>
                  <a:schemeClr val="tx1"/>
                </a:solidFill>
              </a:endParaRPr>
            </a:p>
          </p:txBody>
        </p:sp>
        <p:sp>
          <p:nvSpPr>
            <p:cNvPr id="15" name="椭圆 14"/>
            <p:cNvSpPr/>
            <p:nvPr/>
          </p:nvSpPr>
          <p:spPr>
            <a:xfrm>
              <a:off x="8122666" y="4270050"/>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乡村地区深度贫困化</a:t>
              </a:r>
              <a:endParaRPr lang="zh-CN" altLang="en-US" dirty="0">
                <a:ln>
                  <a:solidFill>
                    <a:sysClr val="windowText" lastClr="000000"/>
                  </a:solidFill>
                </a:ln>
                <a:solidFill>
                  <a:schemeClr val="tx1"/>
                </a:solidFill>
              </a:endParaRPr>
            </a:p>
          </p:txBody>
        </p:sp>
        <p:sp>
          <p:nvSpPr>
            <p:cNvPr id="16" name="椭圆 15"/>
            <p:cNvSpPr/>
            <p:nvPr/>
          </p:nvSpPr>
          <p:spPr>
            <a:xfrm>
              <a:off x="7209893" y="3008325"/>
              <a:ext cx="1263318" cy="12067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ysClr val="windowText" lastClr="000000"/>
                    </a:solidFill>
                  </a:ln>
                  <a:solidFill>
                    <a:schemeClr val="tx1"/>
                  </a:solidFill>
                </a:rPr>
                <a:t>乡村病（五化）</a:t>
              </a:r>
              <a:endParaRPr lang="zh-CN" altLang="en-US" dirty="0">
                <a:ln>
                  <a:solidFill>
                    <a:sysClr val="windowText" lastClr="000000"/>
                  </a:solidFill>
                </a:ln>
                <a:solidFill>
                  <a:schemeClr val="tx1"/>
                </a:solidFill>
              </a:endParaRPr>
            </a:p>
          </p:txBody>
        </p:sp>
        <p:sp>
          <p:nvSpPr>
            <p:cNvPr id="17" name="箭头: 右 16"/>
            <p:cNvSpPr/>
            <p:nvPr/>
          </p:nvSpPr>
          <p:spPr>
            <a:xfrm rot="20675122">
              <a:off x="8453502" y="3158409"/>
              <a:ext cx="223155" cy="358877"/>
            </a:xfrm>
            <a:prstGeom prst="rightArrow">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rot="11623892">
              <a:off x="6971672" y="3197169"/>
              <a:ext cx="223155" cy="358877"/>
            </a:xfrm>
            <a:prstGeom prst="rightArrow">
              <a:avLst>
                <a:gd name="adj1" fmla="val 50000"/>
                <a:gd name="adj2" fmla="val 42695"/>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箭头: 右 18"/>
            <p:cNvSpPr/>
            <p:nvPr/>
          </p:nvSpPr>
          <p:spPr>
            <a:xfrm rot="16200000">
              <a:off x="7729974" y="2687481"/>
              <a:ext cx="223155" cy="358877"/>
            </a:xfrm>
            <a:prstGeom prst="rightArrow">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p:cNvSpPr/>
            <p:nvPr/>
          </p:nvSpPr>
          <p:spPr>
            <a:xfrm rot="6890800">
              <a:off x="7308027" y="4087180"/>
              <a:ext cx="223155" cy="358877"/>
            </a:xfrm>
            <a:prstGeom prst="rightArrow">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rot="4122896">
              <a:off x="8209993" y="4061548"/>
              <a:ext cx="223155" cy="358877"/>
            </a:xfrm>
            <a:prstGeom prst="rightArrow">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1-2 </a:t>
              </a:r>
              <a:r>
                <a:rPr lang="zh-CN" altLang="en-US" sz="2400" b="1" dirty="0">
                  <a:solidFill>
                    <a:srgbClr val="1E783A"/>
                  </a:solidFill>
                </a:rPr>
                <a:t>城镇化的“利”与“弊”</a:t>
              </a:r>
              <a:endParaRPr lang="zh-CN" altLang="en-US" sz="2400" b="1" dirty="0">
                <a:solidFill>
                  <a:srgbClr val="1E783A"/>
                </a:solidFill>
              </a:endParaRPr>
            </a:p>
          </p:txBody>
        </p:sp>
      </p:grpSp>
      <p:grpSp>
        <p:nvGrpSpPr>
          <p:cNvPr id="2" name="组合 1"/>
          <p:cNvGrpSpPr/>
          <p:nvPr/>
        </p:nvGrpSpPr>
        <p:grpSpPr>
          <a:xfrm>
            <a:off x="259594" y="1485859"/>
            <a:ext cx="6096000" cy="1635765"/>
            <a:chOff x="869950" y="1096824"/>
            <a:chExt cx="6096000" cy="1635765"/>
          </a:xfrm>
        </p:grpSpPr>
        <p:sp>
          <p:nvSpPr>
            <p:cNvPr id="5" name="文本框 4"/>
            <p:cNvSpPr txBox="1"/>
            <p:nvPr/>
          </p:nvSpPr>
          <p:spPr>
            <a:xfrm>
              <a:off x="869950" y="1096824"/>
              <a:ext cx="6096000" cy="707886"/>
            </a:xfrm>
            <a:prstGeom prst="rect">
              <a:avLst/>
            </a:prstGeom>
            <a:noFill/>
          </p:spPr>
          <p:txBody>
            <a:bodyPr wrap="square">
              <a:spAutoFit/>
            </a:bodyPr>
            <a:lstStyle/>
            <a:p>
              <a:pPr marL="0" marR="0" indent="266700" algn="just">
                <a:spcBef>
                  <a:spcPts val="0"/>
                </a:spcBef>
                <a:spcAft>
                  <a:spcPts val="0"/>
                </a:spcAft>
              </a:pPr>
              <a:r>
                <a:rPr lang="en-US" altLang="zh-CN" sz="2000" b="1" kern="100" dirty="0">
                  <a:effectLst/>
                  <a:latin typeface="等线" panose="02010600030101010101" charset="-122"/>
                  <a:ea typeface="等线" panose="02010600030101010101" charset="-122"/>
                  <a:cs typeface="Times New Roman" panose="02020603050405020304" pitchFamily="18" charset="0"/>
                </a:rPr>
                <a:t>(1)</a:t>
              </a:r>
              <a:r>
                <a:rPr lang="zh-CN" altLang="en-US" sz="2000" b="1" kern="100" dirty="0">
                  <a:effectLst/>
                  <a:latin typeface="等线" panose="02010600030101010101" charset="-122"/>
                  <a:ea typeface="等线" panose="02010600030101010101" charset="-122"/>
                  <a:cs typeface="Times New Roman" panose="02020603050405020304" pitchFamily="18" charset="0"/>
                </a:rPr>
                <a:t>土地、人口等生产要素高速非农化。</a:t>
              </a:r>
              <a:endParaRPr lang="en-US" altLang="zh-CN" sz="2000" b="1" kern="100" dirty="0">
                <a:effectLst/>
                <a:latin typeface="等线" panose="02010600030101010101" charset="-122"/>
                <a:ea typeface="等线" panose="02010600030101010101" charset="-122"/>
                <a:cs typeface="Times New Roman" panose="02020603050405020304" pitchFamily="18" charset="0"/>
              </a:endParaRPr>
            </a:p>
            <a:p>
              <a:pPr marL="0" marR="0" indent="266700" algn="just">
                <a:spcBef>
                  <a:spcPts val="0"/>
                </a:spcBef>
                <a:spcAft>
                  <a:spcPts val="0"/>
                </a:spcAft>
              </a:pPr>
              <a:endParaRPr lang="en-US" altLang="zh-CN" sz="2000" b="1" kern="100" dirty="0">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1422400" y="1532260"/>
              <a:ext cx="4783865" cy="1200329"/>
            </a:xfrm>
            <a:prstGeom prst="rect">
              <a:avLst/>
            </a:prstGeom>
            <a:noFill/>
          </p:spPr>
          <p:txBody>
            <a:bodyPr wrap="square">
              <a:spAutoFit/>
            </a:bodyPr>
            <a:lstStyle/>
            <a:p>
              <a:pPr marL="0" marR="0" indent="266700" algn="just">
                <a:spcBef>
                  <a:spcPts val="0"/>
                </a:spcBef>
                <a:spcAft>
                  <a:spcPts val="0"/>
                </a:spcAft>
              </a:pPr>
              <a:r>
                <a:rPr lang="zh-CN" altLang="en-US" kern="100" dirty="0">
                  <a:effectLst/>
                  <a:latin typeface="+mn-ea"/>
                  <a:cs typeface="Times New Roman" panose="02020603050405020304" pitchFamily="18" charset="0"/>
                </a:rPr>
                <a:t>耕地年均流失近</a:t>
              </a:r>
              <a:r>
                <a:rPr lang="en-US" altLang="zh-CN" kern="100" dirty="0">
                  <a:effectLst/>
                  <a:latin typeface="+mn-ea"/>
                  <a:cs typeface="Times New Roman" panose="02020603050405020304" pitchFamily="18" charset="0"/>
                </a:rPr>
                <a:t>300</a:t>
              </a:r>
              <a:r>
                <a:rPr lang="zh-CN" altLang="en-US" kern="100" dirty="0">
                  <a:effectLst/>
                  <a:latin typeface="+mn-ea"/>
                  <a:cs typeface="Times New Roman" panose="02020603050405020304" pitchFamily="18" charset="0"/>
                </a:rPr>
                <a:t>万亩，造成了超过</a:t>
              </a:r>
              <a:r>
                <a:rPr lang="en-US" altLang="zh-CN" kern="100" dirty="0">
                  <a:effectLst/>
                  <a:latin typeface="+mn-ea"/>
                  <a:cs typeface="Times New Roman" panose="02020603050405020304" pitchFamily="18" charset="0"/>
                </a:rPr>
                <a:t>1</a:t>
              </a:r>
              <a:r>
                <a:rPr lang="zh-CN" altLang="en-US" kern="100" dirty="0">
                  <a:effectLst/>
                  <a:latin typeface="+mn-ea"/>
                  <a:cs typeface="Times New Roman" panose="02020603050405020304" pitchFamily="18" charset="0"/>
                </a:rPr>
                <a:t>亿的失地农民；据人力资源和社会保障部发布</a:t>
              </a:r>
              <a:r>
                <a:rPr lang="en-US" altLang="zh-CN" kern="100" dirty="0">
                  <a:effectLst/>
                  <a:latin typeface="+mn-ea"/>
                  <a:cs typeface="Times New Roman" panose="02020603050405020304" pitchFamily="18" charset="0"/>
                </a:rPr>
                <a:t>《2021</a:t>
              </a:r>
              <a:r>
                <a:rPr lang="zh-CN" altLang="en-US" kern="100" dirty="0">
                  <a:effectLst/>
                  <a:latin typeface="+mn-ea"/>
                  <a:cs typeface="Times New Roman" panose="02020603050405020304" pitchFamily="18" charset="0"/>
                </a:rPr>
                <a:t>年度人力资源和社会保障事业发展统计公报</a:t>
              </a:r>
              <a:r>
                <a:rPr lang="en-US" altLang="zh-CN" kern="100" dirty="0">
                  <a:effectLst/>
                  <a:latin typeface="+mn-ea"/>
                  <a:cs typeface="Times New Roman" panose="02020603050405020304" pitchFamily="18" charset="0"/>
                </a:rPr>
                <a:t>》</a:t>
              </a:r>
              <a:r>
                <a:rPr lang="zh-CN" altLang="en-US" kern="100" dirty="0">
                  <a:effectLst/>
                  <a:latin typeface="+mn-ea"/>
                  <a:cs typeface="Times New Roman" panose="02020603050405020304" pitchFamily="18" charset="0"/>
                </a:rPr>
                <a:t>，</a:t>
              </a:r>
              <a:r>
                <a:rPr lang="en-US" altLang="zh-CN" kern="100" dirty="0">
                  <a:effectLst/>
                  <a:latin typeface="+mn-ea"/>
                  <a:cs typeface="Times New Roman" panose="02020603050405020304" pitchFamily="18" charset="0"/>
                </a:rPr>
                <a:t>2.93</a:t>
              </a:r>
              <a:r>
                <a:rPr lang="zh-CN" altLang="en-US" kern="100" dirty="0">
                  <a:effectLst/>
                  <a:latin typeface="+mn-ea"/>
                  <a:cs typeface="Times New Roman" panose="02020603050405020304" pitchFamily="18" charset="0"/>
                </a:rPr>
                <a:t>亿农民工“离乡进城”。</a:t>
              </a:r>
              <a:endParaRPr lang="zh-CN" altLang="en-US" kern="100" dirty="0">
                <a:effectLst/>
                <a:latin typeface="+mn-ea"/>
                <a:cs typeface="Times New Roman" panose="02020603050405020304" pitchFamily="18" charset="0"/>
              </a:endParaRPr>
            </a:p>
          </p:txBody>
        </p:sp>
      </p:grpSp>
      <p:grpSp>
        <p:nvGrpSpPr>
          <p:cNvPr id="26" name="组合 25"/>
          <p:cNvGrpSpPr/>
          <p:nvPr/>
        </p:nvGrpSpPr>
        <p:grpSpPr>
          <a:xfrm>
            <a:off x="6411185" y="1485859"/>
            <a:ext cx="6096000" cy="2251318"/>
            <a:chOff x="869950" y="1096824"/>
            <a:chExt cx="6096000" cy="2251318"/>
          </a:xfrm>
        </p:grpSpPr>
        <p:sp>
          <p:nvSpPr>
            <p:cNvPr id="27" name="文本框 26"/>
            <p:cNvSpPr txBox="1"/>
            <p:nvPr/>
          </p:nvSpPr>
          <p:spPr>
            <a:xfrm>
              <a:off x="869950" y="1096824"/>
              <a:ext cx="6096000" cy="400110"/>
            </a:xfrm>
            <a:prstGeom prst="rect">
              <a:avLst/>
            </a:prstGeom>
            <a:noFill/>
          </p:spPr>
          <p:txBody>
            <a:bodyPr wrap="square">
              <a:spAutoFit/>
            </a:bodyPr>
            <a:lstStyle/>
            <a:p>
              <a:pPr marL="0" marR="0" algn="just">
                <a:spcBef>
                  <a:spcPts val="0"/>
                </a:spcBef>
                <a:spcAft>
                  <a:spcPts val="0"/>
                </a:spcAft>
              </a:pPr>
              <a:r>
                <a:rPr lang="en-US" altLang="zh-CN" sz="2000" b="1" kern="100" dirty="0">
                  <a:effectLst/>
                  <a:latin typeface="等线" panose="02010600030101010101" charset="-122"/>
                  <a:ea typeface="等线" panose="02010600030101010101" charset="-122"/>
                  <a:cs typeface="Times New Roman" panose="02020603050405020304" pitchFamily="18" charset="0"/>
                </a:rPr>
                <a:t>(2)</a:t>
              </a:r>
              <a:r>
                <a:rPr lang="zh-CN" altLang="en-US" sz="2000" b="1" kern="100" dirty="0">
                  <a:effectLst/>
                  <a:latin typeface="等线" panose="02010600030101010101" charset="-122"/>
                  <a:ea typeface="等线" panose="02010600030101010101" charset="-122"/>
                  <a:cs typeface="Times New Roman" panose="02020603050405020304" pitchFamily="18" charset="0"/>
                </a:rPr>
                <a:t>农村社会主体过快老弱化</a:t>
              </a:r>
              <a:endParaRPr lang="zh-CN" altLang="en-US" sz="2000" b="1" kern="100" dirty="0">
                <a:effectLst/>
                <a:latin typeface="等线" panose="02010600030101010101" charset="-122"/>
                <a:ea typeface="等线" panose="02010600030101010101" charset="-122"/>
                <a:cs typeface="Times New Roman" panose="02020603050405020304" pitchFamily="18" charset="0"/>
              </a:endParaRPr>
            </a:p>
          </p:txBody>
        </p:sp>
        <p:sp>
          <p:nvSpPr>
            <p:cNvPr id="28" name="文本框 27"/>
            <p:cNvSpPr txBox="1"/>
            <p:nvPr/>
          </p:nvSpPr>
          <p:spPr>
            <a:xfrm>
              <a:off x="1145316" y="1532260"/>
              <a:ext cx="5060950" cy="1815882"/>
            </a:xfrm>
            <a:prstGeom prst="rect">
              <a:avLst/>
            </a:prstGeom>
            <a:noFill/>
          </p:spPr>
          <p:txBody>
            <a:bodyPr wrap="square">
              <a:spAutoFit/>
            </a:bodyPr>
            <a:lstStyle/>
            <a:p>
              <a:pPr algn="just"/>
              <a:r>
                <a:rPr lang="en-US" altLang="zh-CN" sz="2000" kern="100" dirty="0">
                  <a:effectLst/>
                  <a:latin typeface="等线" panose="02010600030101010101" charset="-122"/>
                  <a:ea typeface="等线" panose="02010600030101010101" charset="-122"/>
                  <a:cs typeface="Times New Roman" panose="02020603050405020304" pitchFamily="18" charset="0"/>
                </a:rPr>
                <a:t>  </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中国乡村振兴综合调查研究报告</a:t>
              </a:r>
              <a:r>
                <a:rPr lang="en-US" altLang="zh-CN" kern="100" dirty="0">
                  <a:latin typeface="+mn-ea"/>
                  <a:cs typeface="Times New Roman" panose="02020603050405020304" pitchFamily="18" charset="0"/>
                </a:rPr>
                <a:t>2021》</a:t>
              </a:r>
              <a:r>
                <a:rPr lang="zh-CN" altLang="en-US" kern="100" dirty="0">
                  <a:latin typeface="+mn-ea"/>
                  <a:cs typeface="Times New Roman" panose="02020603050405020304" pitchFamily="18" charset="0"/>
                </a:rPr>
                <a:t>显示，农村</a:t>
              </a:r>
              <a:r>
                <a:rPr lang="en-US" altLang="zh-CN" kern="100" dirty="0">
                  <a:latin typeface="+mn-ea"/>
                  <a:cs typeface="Times New Roman" panose="02020603050405020304" pitchFamily="18" charset="0"/>
                </a:rPr>
                <a:t>60</a:t>
              </a:r>
              <a:r>
                <a:rPr lang="zh-CN" altLang="en-US" kern="100" dirty="0">
                  <a:latin typeface="+mn-ea"/>
                  <a:cs typeface="Times New Roman" panose="02020603050405020304" pitchFamily="18" charset="0"/>
                </a:rPr>
                <a:t>岁及以上人口占比超过</a:t>
              </a:r>
              <a:r>
                <a:rPr lang="en-US" altLang="zh-CN" kern="100" dirty="0">
                  <a:latin typeface="+mn-ea"/>
                  <a:cs typeface="Times New Roman" panose="02020603050405020304" pitchFamily="18" charset="0"/>
                </a:rPr>
                <a:t>20%</a:t>
              </a:r>
              <a:r>
                <a:rPr lang="zh-CN" altLang="en-US" kern="100" dirty="0">
                  <a:latin typeface="+mn-ea"/>
                  <a:cs typeface="Times New Roman" panose="02020603050405020304" pitchFamily="18" charset="0"/>
                </a:rPr>
                <a:t>，</a:t>
              </a:r>
              <a:r>
                <a:rPr lang="en-US" altLang="zh-CN" kern="100" dirty="0">
                  <a:latin typeface="+mn-ea"/>
                  <a:cs typeface="Times New Roman" panose="02020603050405020304" pitchFamily="18" charset="0"/>
                </a:rPr>
                <a:t>65</a:t>
              </a:r>
              <a:r>
                <a:rPr lang="zh-CN" altLang="en-US" kern="100" dirty="0">
                  <a:latin typeface="+mn-ea"/>
                  <a:cs typeface="Times New Roman" panose="02020603050405020304" pitchFamily="18" charset="0"/>
                </a:rPr>
                <a:t>岁以上人口比重达</a:t>
              </a:r>
              <a:r>
                <a:rPr lang="en-US" altLang="zh-CN" kern="100" dirty="0">
                  <a:latin typeface="+mn-ea"/>
                  <a:cs typeface="Times New Roman" panose="02020603050405020304" pitchFamily="18" charset="0"/>
                </a:rPr>
                <a:t>13.82%</a:t>
              </a:r>
              <a:r>
                <a:rPr lang="zh-CN" altLang="en-US" kern="100" dirty="0">
                  <a:latin typeface="+mn-ea"/>
                  <a:cs typeface="Times New Roman" panose="02020603050405020304" pitchFamily="18" charset="0"/>
                </a:rPr>
                <a:t>。农村青壮劳力过速非农化，加剧了“三留人口”和老龄化问题，中国农村人口老龄化形势严峻。</a:t>
              </a:r>
              <a:endParaRPr lang="zh-CN" altLang="en-US" kern="100" dirty="0">
                <a:latin typeface="+mn-ea"/>
                <a:cs typeface="Times New Roman" panose="02020603050405020304" pitchFamily="18" charset="0"/>
              </a:endParaRPr>
            </a:p>
            <a:p>
              <a:pPr marL="0" marR="0" algn="just">
                <a:spcBef>
                  <a:spcPts val="0"/>
                </a:spcBef>
                <a:spcAft>
                  <a:spcPts val="0"/>
                </a:spcAft>
              </a:pPr>
              <a:endParaRPr lang="zh-CN" altLang="en-US" sz="2000" kern="100" dirty="0">
                <a:effectLst/>
                <a:latin typeface="等线" panose="02010600030101010101" charset="-122"/>
                <a:ea typeface="等线" panose="02010600030101010101" charset="-122"/>
                <a:cs typeface="Times New Roman" panose="02020603050405020304" pitchFamily="18" charset="0"/>
              </a:endParaRPr>
            </a:p>
          </p:txBody>
        </p:sp>
      </p:grpSp>
      <p:grpSp>
        <p:nvGrpSpPr>
          <p:cNvPr id="29" name="组合 28"/>
          <p:cNvGrpSpPr/>
          <p:nvPr/>
        </p:nvGrpSpPr>
        <p:grpSpPr>
          <a:xfrm>
            <a:off x="1106483" y="3729280"/>
            <a:ext cx="3981006" cy="3136863"/>
            <a:chOff x="9137747" y="2974010"/>
            <a:chExt cx="2849512" cy="273876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r="14840"/>
            <a:stretch>
              <a:fillRect/>
            </a:stretch>
          </p:blipFill>
          <p:spPr>
            <a:xfrm>
              <a:off x="9137747" y="2974010"/>
              <a:ext cx="2849512" cy="2316650"/>
            </a:xfrm>
            <a:prstGeom prst="rect">
              <a:avLst/>
            </a:prstGeom>
          </p:spPr>
        </p:pic>
        <p:sp>
          <p:nvSpPr>
            <p:cNvPr id="31" name="文本框 30"/>
            <p:cNvSpPr txBox="1"/>
            <p:nvPr/>
          </p:nvSpPr>
          <p:spPr>
            <a:xfrm>
              <a:off x="9202614" y="5343438"/>
              <a:ext cx="2492990" cy="369332"/>
            </a:xfrm>
            <a:prstGeom prst="rect">
              <a:avLst/>
            </a:prstGeom>
            <a:noFill/>
          </p:spPr>
          <p:txBody>
            <a:bodyPr wrap="none" rtlCol="0">
              <a:spAutoFit/>
            </a:bodyPr>
            <a:lstStyle/>
            <a:p>
              <a:r>
                <a:rPr lang="zh-CN" altLang="en-US" dirty="0"/>
                <a:t>进城打工的农村青壮年</a:t>
              </a:r>
              <a:endParaRPr lang="zh-CN" altLang="en-US" dirty="0"/>
            </a:p>
          </p:txBody>
        </p:sp>
      </p:grpSp>
      <p:grpSp>
        <p:nvGrpSpPr>
          <p:cNvPr id="32" name="组合 31"/>
          <p:cNvGrpSpPr/>
          <p:nvPr/>
        </p:nvGrpSpPr>
        <p:grpSpPr>
          <a:xfrm>
            <a:off x="7059293" y="3699414"/>
            <a:ext cx="3935599" cy="3131062"/>
            <a:chOff x="5912261" y="2954446"/>
            <a:chExt cx="3022190" cy="2701775"/>
          </a:xfrm>
        </p:grpSpPr>
        <p:sp>
          <p:nvSpPr>
            <p:cNvPr id="33" name="文本框 32"/>
            <p:cNvSpPr txBox="1"/>
            <p:nvPr/>
          </p:nvSpPr>
          <p:spPr>
            <a:xfrm>
              <a:off x="6677097" y="5337527"/>
              <a:ext cx="1382618" cy="318694"/>
            </a:xfrm>
            <a:prstGeom prst="rect">
              <a:avLst/>
            </a:prstGeom>
            <a:noFill/>
          </p:spPr>
          <p:txBody>
            <a:bodyPr wrap="none" rtlCol="0">
              <a:spAutoFit/>
            </a:bodyPr>
            <a:lstStyle/>
            <a:p>
              <a:r>
                <a:rPr lang="zh-CN" altLang="en-US" dirty="0"/>
                <a:t>留守老人与儿童</a:t>
              </a:r>
              <a:endParaRPr lang="zh-CN" altLang="en-US" dirty="0"/>
            </a:p>
          </p:txBody>
        </p:sp>
        <p:pic>
          <p:nvPicPr>
            <p:cNvPr id="34" name="图片 33"/>
            <p:cNvPicPr>
              <a:picLocks noChangeAspect="1"/>
            </p:cNvPicPr>
            <p:nvPr/>
          </p:nvPicPr>
          <p:blipFill rotWithShape="1">
            <a:blip r:embed="rId2">
              <a:extLst>
                <a:ext uri="{28A0092B-C50C-407E-A947-70E740481C1C}">
                  <a14:useLocalDpi xmlns:a14="http://schemas.microsoft.com/office/drawing/2010/main" val="0"/>
                </a:ext>
              </a:extLst>
            </a:blip>
            <a:srcRect l="409" r="28311"/>
            <a:stretch>
              <a:fillRect/>
            </a:stretch>
          </p:blipFill>
          <p:spPr>
            <a:xfrm>
              <a:off x="5912261" y="2954446"/>
              <a:ext cx="3022190" cy="2316650"/>
            </a:xfrm>
            <a:prstGeom prst="rect">
              <a:avLst/>
            </a:prstGeom>
          </p:spPr>
        </p:pic>
      </p:grpSp>
      <p:sp>
        <p:nvSpPr>
          <p:cNvPr id="36" name="Rounded Rectangle 37"/>
          <p:cNvSpPr/>
          <p:nvPr/>
        </p:nvSpPr>
        <p:spPr>
          <a:xfrm>
            <a:off x="911549" y="1057338"/>
            <a:ext cx="2185437"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城镇化的“弊”</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94290" y="308067"/>
            <a:ext cx="4849512" cy="461665"/>
            <a:chOff x="394290" y="308067"/>
            <a:chExt cx="4849512" cy="461665"/>
          </a:xfrm>
        </p:grpSpPr>
        <p:sp>
          <p:nvSpPr>
            <p:cNvPr id="6" name="Freeform 1"/>
            <p:cNvSpPr>
              <a:spLocks noChangeArrowheads="1"/>
            </p:cNvSpPr>
            <p:nvPr/>
          </p:nvSpPr>
          <p:spPr bwMode="auto">
            <a:xfrm>
              <a:off x="394290" y="370247"/>
              <a:ext cx="748709" cy="337307"/>
            </a:xfrm>
            <a:custGeom>
              <a:avLst/>
              <a:gdLst>
                <a:gd name="T0" fmla="*/ 13499 w 14813"/>
                <a:gd name="T1" fmla="*/ 3719 h 7938"/>
                <a:gd name="T2" fmla="*/ 13499 w 14813"/>
                <a:gd name="T3" fmla="*/ 3719 h 7938"/>
                <a:gd name="T4" fmla="*/ 12874 w 14813"/>
                <a:gd name="T5" fmla="*/ 3876 h 7938"/>
                <a:gd name="T6" fmla="*/ 12874 w 14813"/>
                <a:gd name="T7" fmla="*/ 3782 h 7938"/>
                <a:gd name="T8" fmla="*/ 10718 w 14813"/>
                <a:gd name="T9" fmla="*/ 1657 h 7938"/>
                <a:gd name="T10" fmla="*/ 10499 w 14813"/>
                <a:gd name="T11" fmla="*/ 1657 h 7938"/>
                <a:gd name="T12" fmla="*/ 8499 w 14813"/>
                <a:gd name="T13" fmla="*/ 0 h 7938"/>
                <a:gd name="T14" fmla="*/ 6563 w 14813"/>
                <a:gd name="T15" fmla="*/ 1563 h 7938"/>
                <a:gd name="T16" fmla="*/ 6156 w 14813"/>
                <a:gd name="T17" fmla="*/ 1501 h 7938"/>
                <a:gd name="T18" fmla="*/ 5031 w 14813"/>
                <a:gd name="T19" fmla="*/ 2376 h 7938"/>
                <a:gd name="T20" fmla="*/ 4594 w 14813"/>
                <a:gd name="T21" fmla="*/ 2532 h 7938"/>
                <a:gd name="T22" fmla="*/ 3594 w 14813"/>
                <a:gd name="T23" fmla="*/ 2001 h 7938"/>
                <a:gd name="T24" fmla="*/ 2438 w 14813"/>
                <a:gd name="T25" fmla="*/ 3157 h 7938"/>
                <a:gd name="T26" fmla="*/ 2438 w 14813"/>
                <a:gd name="T27" fmla="*/ 3313 h 7938"/>
                <a:gd name="T28" fmla="*/ 1688 w 14813"/>
                <a:gd name="T29" fmla="*/ 4031 h 7938"/>
                <a:gd name="T30" fmla="*/ 1188 w 14813"/>
                <a:gd name="T31" fmla="*/ 3938 h 7938"/>
                <a:gd name="T32" fmla="*/ 0 w 14813"/>
                <a:gd name="T33" fmla="*/ 5093 h 7938"/>
                <a:gd name="T34" fmla="*/ 1156 w 14813"/>
                <a:gd name="T35" fmla="*/ 6281 h 7938"/>
                <a:gd name="T36" fmla="*/ 2281 w 14813"/>
                <a:gd name="T37" fmla="*/ 7125 h 7938"/>
                <a:gd name="T38" fmla="*/ 3125 w 14813"/>
                <a:gd name="T39" fmla="*/ 6781 h 7938"/>
                <a:gd name="T40" fmla="*/ 4719 w 14813"/>
                <a:gd name="T41" fmla="*/ 7656 h 7938"/>
                <a:gd name="T42" fmla="*/ 6000 w 14813"/>
                <a:gd name="T43" fmla="*/ 7156 h 7938"/>
                <a:gd name="T44" fmla="*/ 7624 w 14813"/>
                <a:gd name="T45" fmla="*/ 7937 h 7938"/>
                <a:gd name="T46" fmla="*/ 9405 w 14813"/>
                <a:gd name="T47" fmla="*/ 6937 h 7938"/>
                <a:gd name="T48" fmla="*/ 10937 w 14813"/>
                <a:gd name="T49" fmla="*/ 7812 h 7938"/>
                <a:gd name="T50" fmla="*/ 12718 w 14813"/>
                <a:gd name="T51" fmla="*/ 6093 h 7938"/>
                <a:gd name="T52" fmla="*/ 13499 w 14813"/>
                <a:gd name="T53" fmla="*/ 6343 h 7938"/>
                <a:gd name="T54" fmla="*/ 14812 w 14813"/>
                <a:gd name="T55" fmla="*/ 5031 h 7938"/>
                <a:gd name="T56" fmla="*/ 13499 w 14813"/>
                <a:gd name="T57" fmla="*/ 3719 h 7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13" h="7938">
                  <a:moveTo>
                    <a:pt x="13499" y="3719"/>
                  </a:moveTo>
                  <a:lnTo>
                    <a:pt x="13499" y="3719"/>
                  </a:lnTo>
                  <a:cubicBezTo>
                    <a:pt x="13280" y="3719"/>
                    <a:pt x="13062" y="3782"/>
                    <a:pt x="12874" y="3876"/>
                  </a:cubicBezTo>
                  <a:cubicBezTo>
                    <a:pt x="12874" y="3844"/>
                    <a:pt x="12874" y="3813"/>
                    <a:pt x="12874" y="3782"/>
                  </a:cubicBezTo>
                  <a:cubicBezTo>
                    <a:pt x="12874" y="2594"/>
                    <a:pt x="11905" y="1657"/>
                    <a:pt x="10718" y="1657"/>
                  </a:cubicBezTo>
                  <a:cubicBezTo>
                    <a:pt x="10655" y="1657"/>
                    <a:pt x="10561" y="1657"/>
                    <a:pt x="10499" y="1657"/>
                  </a:cubicBezTo>
                  <a:cubicBezTo>
                    <a:pt x="10343" y="719"/>
                    <a:pt x="9499" y="0"/>
                    <a:pt x="8499" y="0"/>
                  </a:cubicBezTo>
                  <a:cubicBezTo>
                    <a:pt x="7562" y="0"/>
                    <a:pt x="6750" y="657"/>
                    <a:pt x="6563" y="1563"/>
                  </a:cubicBezTo>
                  <a:cubicBezTo>
                    <a:pt x="6438" y="1532"/>
                    <a:pt x="6313" y="1501"/>
                    <a:pt x="6156" y="1501"/>
                  </a:cubicBezTo>
                  <a:cubicBezTo>
                    <a:pt x="5625" y="1501"/>
                    <a:pt x="5156" y="1876"/>
                    <a:pt x="5031" y="2376"/>
                  </a:cubicBezTo>
                  <a:cubicBezTo>
                    <a:pt x="4875" y="2407"/>
                    <a:pt x="4719" y="2469"/>
                    <a:pt x="4594" y="2532"/>
                  </a:cubicBezTo>
                  <a:cubicBezTo>
                    <a:pt x="4375" y="2219"/>
                    <a:pt x="4031" y="2001"/>
                    <a:pt x="3594" y="2001"/>
                  </a:cubicBezTo>
                  <a:cubicBezTo>
                    <a:pt x="2969" y="2001"/>
                    <a:pt x="2438" y="2532"/>
                    <a:pt x="2438" y="3157"/>
                  </a:cubicBezTo>
                  <a:cubicBezTo>
                    <a:pt x="2438" y="3219"/>
                    <a:pt x="2438" y="3282"/>
                    <a:pt x="2438" y="3313"/>
                  </a:cubicBezTo>
                  <a:cubicBezTo>
                    <a:pt x="2125" y="3469"/>
                    <a:pt x="1844" y="3719"/>
                    <a:pt x="1688" y="4031"/>
                  </a:cubicBezTo>
                  <a:cubicBezTo>
                    <a:pt x="1531" y="3969"/>
                    <a:pt x="1375" y="3938"/>
                    <a:pt x="1188" y="3938"/>
                  </a:cubicBezTo>
                  <a:cubicBezTo>
                    <a:pt x="531" y="3938"/>
                    <a:pt x="0" y="4468"/>
                    <a:pt x="0" y="5093"/>
                  </a:cubicBezTo>
                  <a:cubicBezTo>
                    <a:pt x="0" y="5750"/>
                    <a:pt x="531" y="6281"/>
                    <a:pt x="1156" y="6281"/>
                  </a:cubicBezTo>
                  <a:cubicBezTo>
                    <a:pt x="1313" y="6750"/>
                    <a:pt x="1750" y="7125"/>
                    <a:pt x="2281" y="7125"/>
                  </a:cubicBezTo>
                  <a:cubicBezTo>
                    <a:pt x="2625" y="7125"/>
                    <a:pt x="2906" y="6968"/>
                    <a:pt x="3125" y="6781"/>
                  </a:cubicBezTo>
                  <a:cubicBezTo>
                    <a:pt x="3438" y="7312"/>
                    <a:pt x="4031" y="7656"/>
                    <a:pt x="4719" y="7656"/>
                  </a:cubicBezTo>
                  <a:cubicBezTo>
                    <a:pt x="5219" y="7656"/>
                    <a:pt x="5656" y="7468"/>
                    <a:pt x="6000" y="7156"/>
                  </a:cubicBezTo>
                  <a:cubicBezTo>
                    <a:pt x="6375" y="7625"/>
                    <a:pt x="6969" y="7937"/>
                    <a:pt x="7624" y="7937"/>
                  </a:cubicBezTo>
                  <a:cubicBezTo>
                    <a:pt x="8374" y="7937"/>
                    <a:pt x="9030" y="7531"/>
                    <a:pt x="9405" y="6937"/>
                  </a:cubicBezTo>
                  <a:cubicBezTo>
                    <a:pt x="9718" y="7468"/>
                    <a:pt x="10280" y="7812"/>
                    <a:pt x="10937" y="7812"/>
                  </a:cubicBezTo>
                  <a:cubicBezTo>
                    <a:pt x="11905" y="7812"/>
                    <a:pt x="12687" y="7062"/>
                    <a:pt x="12718" y="6093"/>
                  </a:cubicBezTo>
                  <a:cubicBezTo>
                    <a:pt x="12937" y="6250"/>
                    <a:pt x="13218" y="6343"/>
                    <a:pt x="13499" y="6343"/>
                  </a:cubicBezTo>
                  <a:cubicBezTo>
                    <a:pt x="14218" y="6343"/>
                    <a:pt x="14812" y="5750"/>
                    <a:pt x="14812" y="5031"/>
                  </a:cubicBezTo>
                  <a:cubicBezTo>
                    <a:pt x="14812" y="4312"/>
                    <a:pt x="14218" y="3719"/>
                    <a:pt x="13499" y="3719"/>
                  </a:cubicBezTo>
                </a:path>
              </a:pathLst>
            </a:custGeom>
            <a:gradFill>
              <a:gsLst>
                <a:gs pos="0">
                  <a:srgbClr val="1E783A"/>
                </a:gs>
                <a:gs pos="100000">
                  <a:srgbClr val="7CB746"/>
                </a:gs>
              </a:gsLst>
              <a:lin ang="5400000" scaled="1"/>
            </a:gra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45469"/>
                </a:solidFill>
                <a:effectLst/>
                <a:uLnTx/>
                <a:uFillTx/>
                <a:latin typeface="Lato Light"/>
                <a:ea typeface="+mn-ea"/>
                <a:cs typeface="+mn-cs"/>
              </a:endParaRPr>
            </a:p>
          </p:txBody>
        </p:sp>
        <p:sp>
          <p:nvSpPr>
            <p:cNvPr id="7" name="文本框 6"/>
            <p:cNvSpPr txBox="1"/>
            <p:nvPr/>
          </p:nvSpPr>
          <p:spPr>
            <a:xfrm>
              <a:off x="1142999" y="308067"/>
              <a:ext cx="4100803" cy="461665"/>
            </a:xfrm>
            <a:prstGeom prst="rect">
              <a:avLst/>
            </a:prstGeom>
            <a:noFill/>
          </p:spPr>
          <p:txBody>
            <a:bodyPr wrap="none" rtlCol="0">
              <a:spAutoFit/>
            </a:bodyPr>
            <a:lstStyle/>
            <a:p>
              <a:r>
                <a:rPr lang="en-US" altLang="zh-CN" sz="2400" b="1" dirty="0">
                  <a:solidFill>
                    <a:srgbClr val="1E783A"/>
                  </a:solidFill>
                </a:rPr>
                <a:t>1-2 </a:t>
              </a:r>
              <a:r>
                <a:rPr lang="zh-CN" altLang="en-US" sz="2400" b="1" dirty="0">
                  <a:solidFill>
                    <a:srgbClr val="1E783A"/>
                  </a:solidFill>
                </a:rPr>
                <a:t>城镇化的“利”与“弊”</a:t>
              </a:r>
              <a:endParaRPr lang="zh-CN" altLang="en-US" sz="2400" b="1" dirty="0">
                <a:solidFill>
                  <a:srgbClr val="1E783A"/>
                </a:solidFill>
              </a:endParaRPr>
            </a:p>
          </p:txBody>
        </p:sp>
      </p:grpSp>
      <p:grpSp>
        <p:nvGrpSpPr>
          <p:cNvPr id="2" name="组合 1"/>
          <p:cNvGrpSpPr/>
          <p:nvPr/>
        </p:nvGrpSpPr>
        <p:grpSpPr>
          <a:xfrm>
            <a:off x="488950" y="1466245"/>
            <a:ext cx="6096000" cy="1378380"/>
            <a:chOff x="1099306" y="1077210"/>
            <a:chExt cx="6096000" cy="1378380"/>
          </a:xfrm>
        </p:grpSpPr>
        <p:sp>
          <p:nvSpPr>
            <p:cNvPr id="5" name="文本框 4"/>
            <p:cNvSpPr txBox="1"/>
            <p:nvPr/>
          </p:nvSpPr>
          <p:spPr>
            <a:xfrm>
              <a:off x="1099306" y="1077210"/>
              <a:ext cx="6096000" cy="400110"/>
            </a:xfrm>
            <a:prstGeom prst="rect">
              <a:avLst/>
            </a:prstGeom>
            <a:noFill/>
          </p:spPr>
          <p:txBody>
            <a:bodyPr wrap="square">
              <a:spAutoFit/>
            </a:bodyPr>
            <a:lstStyle/>
            <a:p>
              <a:pPr marL="0" marR="0" algn="just">
                <a:spcBef>
                  <a:spcPts val="0"/>
                </a:spcBef>
                <a:spcAft>
                  <a:spcPts val="0"/>
                </a:spcAft>
              </a:pPr>
              <a:r>
                <a:rPr lang="en-US" altLang="zh-CN" sz="2000" b="1" kern="100" dirty="0">
                  <a:effectLst/>
                  <a:latin typeface="等线" panose="02010600030101010101" charset="-122"/>
                  <a:ea typeface="等线" panose="02010600030101010101" charset="-122"/>
                  <a:cs typeface="Times New Roman" panose="02020603050405020304" pitchFamily="18" charset="0"/>
                </a:rPr>
                <a:t>(3)</a:t>
              </a:r>
              <a:r>
                <a:rPr lang="zh-CN" altLang="en-US" sz="2000" b="1" kern="100" dirty="0">
                  <a:latin typeface="等线" panose="02010600030101010101" charset="-122"/>
                  <a:ea typeface="等线" panose="02010600030101010101" charset="-122"/>
                  <a:cs typeface="Times New Roman" panose="02020603050405020304" pitchFamily="18" charset="0"/>
                </a:rPr>
                <a:t>村庄用地严重空废化</a:t>
              </a:r>
              <a:endParaRPr lang="zh-CN" altLang="en-US" sz="2000" b="1" kern="100" dirty="0">
                <a:latin typeface="等线" panose="02010600030101010101" charset="-122"/>
                <a:ea typeface="等线" panose="02010600030101010101" charset="-122"/>
                <a:cs typeface="Times New Roman" panose="02020603050405020304" pitchFamily="18" charset="0"/>
              </a:endParaRPr>
            </a:p>
          </p:txBody>
        </p:sp>
        <p:sp>
          <p:nvSpPr>
            <p:cNvPr id="10" name="文本框 9"/>
            <p:cNvSpPr txBox="1"/>
            <p:nvPr/>
          </p:nvSpPr>
          <p:spPr>
            <a:xfrm>
              <a:off x="1422401" y="1532260"/>
              <a:ext cx="4134606" cy="923330"/>
            </a:xfrm>
            <a:prstGeom prst="rect">
              <a:avLst/>
            </a:prstGeom>
            <a:noFill/>
          </p:spPr>
          <p:txBody>
            <a:bodyPr wrap="square">
              <a:spAutoFit/>
            </a:bodyPr>
            <a:lstStyle/>
            <a:p>
              <a:pPr marL="0" marR="0" algn="just">
                <a:spcBef>
                  <a:spcPts val="0"/>
                </a:spcBef>
                <a:spcAft>
                  <a:spcPts val="0"/>
                </a:spcAft>
              </a:pPr>
              <a:r>
                <a:rPr lang="zh-CN" altLang="en-US" kern="100" dirty="0">
                  <a:effectLst/>
                  <a:latin typeface="Times New Roman" panose="02020603050405020304" pitchFamily="18" charset="0"/>
                  <a:cs typeface="Times New Roman" panose="02020603050405020304" pitchFamily="18" charset="0"/>
                </a:rPr>
                <a:t>  村庄人口外出率、宅基地空废率分别大于</a:t>
              </a:r>
              <a:r>
                <a:rPr lang="en-US" altLang="zh-CN" kern="100" dirty="0">
                  <a:effectLst/>
                  <a:latin typeface="Times New Roman" panose="02020603050405020304" pitchFamily="18" charset="0"/>
                  <a:cs typeface="Times New Roman" panose="02020603050405020304" pitchFamily="18" charset="0"/>
                </a:rPr>
                <a:t>40%</a:t>
              </a:r>
              <a:r>
                <a:rPr lang="zh-CN" altLang="en-US" kern="100" dirty="0">
                  <a:effectLst/>
                  <a:latin typeface="Times New Roman" panose="02020603050405020304" pitchFamily="18" charset="0"/>
                  <a:cs typeface="Times New Roman" panose="02020603050405020304" pitchFamily="18" charset="0"/>
                </a:rPr>
                <a:t>和</a:t>
              </a:r>
              <a:r>
                <a:rPr lang="en-US" altLang="zh-CN" kern="100" dirty="0">
                  <a:effectLst/>
                  <a:latin typeface="Times New Roman" panose="02020603050405020304" pitchFamily="18" charset="0"/>
                  <a:cs typeface="Times New Roman" panose="02020603050405020304" pitchFamily="18" charset="0"/>
                </a:rPr>
                <a:t>30%</a:t>
              </a:r>
              <a:r>
                <a:rPr lang="zh-CN" altLang="en-US" kern="100" dirty="0">
                  <a:effectLst/>
                  <a:latin typeface="Times New Roman" panose="02020603050405020304" pitchFamily="18" charset="0"/>
                  <a:cs typeface="Times New Roman" panose="02020603050405020304" pitchFamily="18" charset="0"/>
                </a:rPr>
                <a:t>时，乡村空心化加剧、产生大量空心村。</a:t>
              </a:r>
              <a:endParaRPr lang="zh-CN" altLang="en-US" kern="100" dirty="0">
                <a:effectLst/>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6355594" y="667977"/>
            <a:ext cx="6096000" cy="1358766"/>
            <a:chOff x="869950" y="1096824"/>
            <a:chExt cx="6096000" cy="1358766"/>
          </a:xfrm>
        </p:grpSpPr>
        <p:sp>
          <p:nvSpPr>
            <p:cNvPr id="27" name="文本框 26"/>
            <p:cNvSpPr txBox="1"/>
            <p:nvPr/>
          </p:nvSpPr>
          <p:spPr>
            <a:xfrm>
              <a:off x="869950" y="1096824"/>
              <a:ext cx="6096000" cy="400110"/>
            </a:xfrm>
            <a:prstGeom prst="rect">
              <a:avLst/>
            </a:prstGeom>
            <a:noFill/>
          </p:spPr>
          <p:txBody>
            <a:bodyPr wrap="square">
              <a:spAutoFit/>
            </a:bodyPr>
            <a:lstStyle/>
            <a:p>
              <a:pPr algn="just"/>
              <a:r>
                <a:rPr lang="en-US" altLang="zh-CN" sz="2000" b="1" kern="100" dirty="0">
                  <a:effectLst/>
                  <a:latin typeface="等线" panose="02010600030101010101" charset="-122"/>
                  <a:ea typeface="等线" panose="02010600030101010101" charset="-122"/>
                  <a:cs typeface="Times New Roman" panose="02020603050405020304" pitchFamily="18" charset="0"/>
                </a:rPr>
                <a:t>(4)</a:t>
              </a:r>
              <a:r>
                <a:rPr lang="zh-CN" altLang="en-US" sz="2000" b="1" kern="100" dirty="0">
                  <a:latin typeface="等线" panose="02010600030101010101" charset="-122"/>
                  <a:ea typeface="等线" panose="02010600030101010101" charset="-122"/>
                  <a:cs typeface="Times New Roman" panose="02020603050405020304" pitchFamily="18" charset="0"/>
                </a:rPr>
                <a:t>农村水土环境严重污损化</a:t>
              </a:r>
              <a:endParaRPr lang="zh-CN" altLang="en-US" sz="2000" b="1" kern="100" dirty="0">
                <a:latin typeface="等线" panose="02010600030101010101" charset="-122"/>
                <a:ea typeface="等线" panose="02010600030101010101" charset="-122"/>
                <a:cs typeface="Times New Roman" panose="02020603050405020304" pitchFamily="18" charset="0"/>
              </a:endParaRPr>
            </a:p>
          </p:txBody>
        </p:sp>
        <p:sp>
          <p:nvSpPr>
            <p:cNvPr id="28" name="文本框 27"/>
            <p:cNvSpPr txBox="1"/>
            <p:nvPr/>
          </p:nvSpPr>
          <p:spPr>
            <a:xfrm>
              <a:off x="1099306" y="1532260"/>
              <a:ext cx="5347456" cy="923330"/>
            </a:xfrm>
            <a:prstGeom prst="rect">
              <a:avLst/>
            </a:prstGeom>
            <a:noFill/>
          </p:spPr>
          <p:txBody>
            <a:bodyPr wrap="square">
              <a:spAutoFit/>
            </a:bodyPr>
            <a:lstStyle/>
            <a:p>
              <a:pPr marL="0" marR="0" algn="just">
                <a:spcBef>
                  <a:spcPts val="0"/>
                </a:spcBef>
                <a:spcAft>
                  <a:spcPts val="0"/>
                </a:spcAft>
              </a:pPr>
              <a:r>
                <a:rPr lang="zh-CN" altLang="en-US" kern="100" dirty="0">
                  <a:effectLst/>
                  <a:latin typeface="Times New Roman" panose="02020603050405020304" pitchFamily="18" charset="0"/>
                  <a:cs typeface="Times New Roman" panose="02020603050405020304" pitchFamily="18" charset="0"/>
                </a:rPr>
                <a:t>  城市、工业污染排放造成一些乡村地区水土环境恶化，致使河流、湖泊、农田污染事件频发，一些地方暴发“癌症村”乡村环境综合治理势在必行</a:t>
              </a:r>
              <a:endParaRPr lang="zh-CN" altLang="en-US" kern="100" dirty="0">
                <a:effectLst/>
                <a:latin typeface="Times New Roman" panose="02020603050405020304" pitchFamily="18" charset="0"/>
                <a:cs typeface="Times New Roman" panose="02020603050405020304" pitchFamily="18" charset="0"/>
              </a:endParaRPr>
            </a:p>
          </p:txBody>
        </p:sp>
      </p:grpSp>
      <p:sp>
        <p:nvSpPr>
          <p:cNvPr id="36" name="Rounded Rectangle 37"/>
          <p:cNvSpPr/>
          <p:nvPr/>
        </p:nvSpPr>
        <p:spPr>
          <a:xfrm>
            <a:off x="911549" y="1057338"/>
            <a:ext cx="2185437" cy="352134"/>
          </a:xfrm>
          <a:prstGeom prst="roundRect">
            <a:avLst>
              <a:gd name="adj" fmla="val 50000"/>
            </a:avLst>
          </a:prstGeom>
          <a:solidFill>
            <a:srgbClr val="1E78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城镇化的“弊”</a:t>
            </a:r>
            <a:endParaRPr kumimoji="0" 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9" name="文本框 8"/>
          <p:cNvSpPr txBox="1"/>
          <p:nvPr/>
        </p:nvSpPr>
        <p:spPr>
          <a:xfrm>
            <a:off x="2004613" y="5897645"/>
            <a:ext cx="1800493" cy="369332"/>
          </a:xfrm>
          <a:prstGeom prst="rect">
            <a:avLst/>
          </a:prstGeom>
          <a:noFill/>
        </p:spPr>
        <p:txBody>
          <a:bodyPr wrap="none" rtlCol="0">
            <a:spAutoFit/>
          </a:bodyPr>
          <a:lstStyle/>
          <a:p>
            <a:r>
              <a:rPr lang="zh-CN" altLang="en-US" dirty="0"/>
              <a:t>农村空置宅基地</a:t>
            </a:r>
            <a:endParaRPr lang="zh-CN" altLang="en-US"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1713" y="2922524"/>
            <a:ext cx="4361856" cy="2878138"/>
          </a:xfrm>
          <a:prstGeom prst="rect">
            <a:avLst/>
          </a:prstGeom>
        </p:spPr>
      </p:pic>
      <p:grpSp>
        <p:nvGrpSpPr>
          <p:cNvPr id="13" name="组合 12"/>
          <p:cNvGrpSpPr/>
          <p:nvPr/>
        </p:nvGrpSpPr>
        <p:grpSpPr>
          <a:xfrm>
            <a:off x="6534429" y="2426852"/>
            <a:ext cx="2630167" cy="2304499"/>
            <a:chOff x="9107537" y="561314"/>
            <a:chExt cx="2849513" cy="2399198"/>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7537" y="561314"/>
              <a:ext cx="2849513" cy="2016368"/>
            </a:xfrm>
            <a:prstGeom prst="rect">
              <a:avLst/>
            </a:prstGeom>
          </p:spPr>
        </p:pic>
        <p:sp>
          <p:nvSpPr>
            <p:cNvPr id="15" name="文本框 14"/>
            <p:cNvSpPr txBox="1"/>
            <p:nvPr/>
          </p:nvSpPr>
          <p:spPr>
            <a:xfrm>
              <a:off x="9729745" y="2591180"/>
              <a:ext cx="1107996" cy="369332"/>
            </a:xfrm>
            <a:prstGeom prst="rect">
              <a:avLst/>
            </a:prstGeom>
            <a:noFill/>
          </p:spPr>
          <p:txBody>
            <a:bodyPr wrap="none" rtlCol="0">
              <a:spAutoFit/>
            </a:bodyPr>
            <a:lstStyle/>
            <a:p>
              <a:r>
                <a:rPr lang="zh-CN" altLang="en-US" dirty="0"/>
                <a:t>水土污染</a:t>
              </a:r>
              <a:endParaRPr lang="zh-CN" altLang="en-US" dirty="0"/>
            </a:p>
          </p:txBody>
        </p:sp>
      </p:grpSp>
      <p:grpSp>
        <p:nvGrpSpPr>
          <p:cNvPr id="18" name="组合 17"/>
          <p:cNvGrpSpPr/>
          <p:nvPr/>
        </p:nvGrpSpPr>
        <p:grpSpPr>
          <a:xfrm>
            <a:off x="6279639" y="4815878"/>
            <a:ext cx="6096000" cy="1358766"/>
            <a:chOff x="869950" y="1096824"/>
            <a:chExt cx="6096000" cy="1358766"/>
          </a:xfrm>
        </p:grpSpPr>
        <p:sp>
          <p:nvSpPr>
            <p:cNvPr id="19" name="文本框 18"/>
            <p:cNvSpPr txBox="1"/>
            <p:nvPr/>
          </p:nvSpPr>
          <p:spPr>
            <a:xfrm>
              <a:off x="869950" y="1096824"/>
              <a:ext cx="6096000" cy="400110"/>
            </a:xfrm>
            <a:prstGeom prst="rect">
              <a:avLst/>
            </a:prstGeom>
            <a:noFill/>
          </p:spPr>
          <p:txBody>
            <a:bodyPr wrap="square">
              <a:spAutoFit/>
            </a:bodyPr>
            <a:lstStyle/>
            <a:p>
              <a:pPr algn="just"/>
              <a:r>
                <a:rPr lang="en-US" altLang="zh-CN" sz="2000" b="1" kern="100" dirty="0">
                  <a:effectLst/>
                  <a:latin typeface="等线" panose="02010600030101010101" charset="-122"/>
                  <a:ea typeface="等线" panose="02010600030101010101" charset="-122"/>
                  <a:cs typeface="Times New Roman" panose="02020603050405020304" pitchFamily="18" charset="0"/>
                </a:rPr>
                <a:t>(5</a:t>
              </a:r>
              <a:r>
                <a:rPr lang="en-US" altLang="zh-CN" sz="2000" b="1" kern="100" dirty="0">
                  <a:latin typeface="等线" panose="02010600030101010101" charset="-122"/>
                  <a:ea typeface="等线" panose="02010600030101010101" charset="-122"/>
                  <a:cs typeface="Times New Roman" panose="02020603050405020304" pitchFamily="18" charset="0"/>
                </a:rPr>
                <a:t>)</a:t>
              </a:r>
              <a:r>
                <a:rPr lang="zh-CN" altLang="en-US" sz="2000" b="1" kern="100" dirty="0">
                  <a:latin typeface="等线" panose="02010600030101010101" charset="-122"/>
                  <a:ea typeface="等线" panose="02010600030101010101" charset="-122"/>
                  <a:cs typeface="Times New Roman" panose="02020603050405020304" pitchFamily="18" charset="0"/>
                </a:rPr>
                <a:t> 部分乡村地区深度贫困化</a:t>
              </a:r>
              <a:endParaRPr lang="zh-CN" altLang="en-US" sz="2000" b="1" kern="100" dirty="0">
                <a:latin typeface="等线" panose="02010600030101010101" charset="-122"/>
                <a:ea typeface="等线" panose="02010600030101010101" charset="-122"/>
                <a:cs typeface="Times New Roman" panose="02020603050405020304" pitchFamily="18" charset="0"/>
              </a:endParaRPr>
            </a:p>
          </p:txBody>
        </p:sp>
        <p:sp>
          <p:nvSpPr>
            <p:cNvPr id="20" name="文本框 19"/>
            <p:cNvSpPr txBox="1"/>
            <p:nvPr/>
          </p:nvSpPr>
          <p:spPr>
            <a:xfrm>
              <a:off x="1099306" y="1532260"/>
              <a:ext cx="5347456" cy="923330"/>
            </a:xfrm>
            <a:prstGeom prst="rect">
              <a:avLst/>
            </a:prstGeom>
            <a:noFill/>
          </p:spPr>
          <p:txBody>
            <a:bodyPr wrap="square">
              <a:spAutoFit/>
            </a:bodyPr>
            <a:lstStyle/>
            <a:p>
              <a:pPr marL="0" marR="0" indent="266700" algn="just">
                <a:spcBef>
                  <a:spcPts val="0"/>
                </a:spcBef>
                <a:spcAft>
                  <a:spcPts val="0"/>
                </a:spcAft>
              </a:pPr>
              <a:r>
                <a:rPr lang="zh-CN" altLang="en-US" kern="100" dirty="0">
                  <a:effectLst/>
                  <a:latin typeface="Times New Roman" panose="02020603050405020304" pitchFamily="18" charset="0"/>
                  <a:cs typeface="Times New Roman" panose="02020603050405020304" pitchFamily="18" charset="0"/>
                </a:rPr>
                <a:t>乡村贫困化是城乡地域不平衡、不充分发展，导致特定区域乡村要素短缺、结构失调、能力衰弱的自然</a:t>
              </a:r>
              <a:r>
                <a:rPr lang="en-US" altLang="zh-CN" kern="100" dirty="0">
                  <a:effectLst/>
                  <a:latin typeface="Times New Roman" panose="02020603050405020304" pitchFamily="18" charset="0"/>
                  <a:cs typeface="Times New Roman" panose="02020603050405020304" pitchFamily="18" charset="0"/>
                </a:rPr>
                <a:t>-</a:t>
              </a:r>
              <a:r>
                <a:rPr lang="zh-CN" altLang="en-US" kern="100" dirty="0">
                  <a:effectLst/>
                  <a:latin typeface="Times New Roman" panose="02020603050405020304" pitchFamily="18" charset="0"/>
                  <a:cs typeface="Times New Roman" panose="02020603050405020304" pitchFamily="18" charset="0"/>
                </a:rPr>
                <a:t>经济</a:t>
              </a:r>
              <a:r>
                <a:rPr lang="en-US" altLang="zh-CN" kern="100" dirty="0">
                  <a:effectLst/>
                  <a:latin typeface="Times New Roman" panose="02020603050405020304" pitchFamily="18" charset="0"/>
                  <a:cs typeface="Times New Roman" panose="02020603050405020304" pitchFamily="18" charset="0"/>
                </a:rPr>
                <a:t>-</a:t>
              </a:r>
              <a:r>
                <a:rPr lang="zh-CN" altLang="en-US" kern="100" dirty="0">
                  <a:effectLst/>
                  <a:latin typeface="Times New Roman" panose="02020603050405020304" pitchFamily="18" charset="0"/>
                  <a:cs typeface="Times New Roman" panose="02020603050405020304" pitchFamily="18" charset="0"/>
                </a:rPr>
                <a:t>技术退化过程。</a:t>
              </a:r>
              <a:endParaRPr lang="zh-CN" altLang="en-US" kern="100" dirty="0">
                <a:effectLst/>
                <a:latin typeface="Times New Roman" panose="02020603050405020304" pitchFamily="18" charset="0"/>
                <a:cs typeface="Times New Roman" panose="02020603050405020304" pitchFamily="18" charset="0"/>
              </a:endParaRPr>
            </a:p>
          </p:txBody>
        </p:sp>
      </p:grpSp>
      <p:grpSp>
        <p:nvGrpSpPr>
          <p:cNvPr id="23" name="组合 22"/>
          <p:cNvGrpSpPr/>
          <p:nvPr/>
        </p:nvGrpSpPr>
        <p:grpSpPr>
          <a:xfrm>
            <a:off x="9352760" y="2411268"/>
            <a:ext cx="2630167" cy="2320083"/>
            <a:chOff x="9327639" y="2243919"/>
            <a:chExt cx="2630167" cy="2320083"/>
          </a:xfrm>
        </p:grpSpPr>
        <p:pic>
          <p:nvPicPr>
            <p:cNvPr id="21" name="图片 20" descr="查看源图像"/>
            <p:cNvPicPr>
              <a:picLocks noChangeAspect="1" noChangeArrowheads="1"/>
            </p:cNvPicPr>
            <p:nvPr/>
          </p:nvPicPr>
          <p:blipFill rotWithShape="1">
            <a:blip r:embed="rId3">
              <a:extLst>
                <a:ext uri="{28A0092B-C50C-407E-A947-70E740481C1C}">
                  <a14:useLocalDpi xmlns:a14="http://schemas.microsoft.com/office/drawing/2010/main" val="0"/>
                </a:ext>
              </a:extLst>
            </a:blip>
            <a:srcRect r="14687"/>
            <a:stretch>
              <a:fillRect/>
            </a:stretch>
          </p:blipFill>
          <p:spPr>
            <a:xfrm>
              <a:off x="9327639" y="2243919"/>
              <a:ext cx="2630167" cy="1949746"/>
            </a:xfrm>
            <a:prstGeom prst="rect">
              <a:avLst/>
            </a:prstGeom>
            <a:noFill/>
            <a:ln>
              <a:noFill/>
            </a:ln>
          </p:spPr>
        </p:pic>
        <p:sp>
          <p:nvSpPr>
            <p:cNvPr id="22" name="文本框 21"/>
            <p:cNvSpPr txBox="1"/>
            <p:nvPr/>
          </p:nvSpPr>
          <p:spPr>
            <a:xfrm>
              <a:off x="9983746" y="4194670"/>
              <a:ext cx="1107996" cy="369332"/>
            </a:xfrm>
            <a:prstGeom prst="rect">
              <a:avLst/>
            </a:prstGeom>
            <a:noFill/>
          </p:spPr>
          <p:txBody>
            <a:bodyPr wrap="none" rtlCol="0">
              <a:spAutoFit/>
            </a:bodyPr>
            <a:lstStyle/>
            <a:p>
              <a:r>
                <a:rPr lang="zh-CN" altLang="en-US" dirty="0"/>
                <a:t>贫困家庭</a:t>
              </a:r>
              <a:endParaRPr lang="zh-CN" altLang="en-US" dirty="0"/>
            </a:p>
          </p:txBody>
        </p:sp>
      </p:gr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3633</Words>
  <Application>WWO_base_provider_20210929220102-c9fcf70066</Application>
  <PresentationFormat>宽屏</PresentationFormat>
  <Paragraphs>421</Paragraphs>
  <Slides>23</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23</vt:i4>
      </vt:variant>
    </vt:vector>
  </HeadingPairs>
  <TitlesOfParts>
    <vt:vector size="49" baseType="lpstr">
      <vt:lpstr>Arial</vt:lpstr>
      <vt:lpstr>宋体</vt:lpstr>
      <vt:lpstr>Wingdings</vt:lpstr>
      <vt:lpstr>Wingdings</vt:lpstr>
      <vt:lpstr>Kingsoft Confetti</vt:lpstr>
      <vt:lpstr>思源宋体 ExtraLight</vt:lpstr>
      <vt:lpstr>汉仪书宋二KW</vt:lpstr>
      <vt:lpstr>等线</vt:lpstr>
      <vt:lpstr>思源宋体 Heavy</vt:lpstr>
      <vt:lpstr>Lato Light</vt:lpstr>
      <vt:lpstr>微软雅黑</vt:lpstr>
      <vt:lpstr>黑体</vt:lpstr>
      <vt:lpstr>汉仪中黑KW</vt:lpstr>
      <vt:lpstr>Times New Roman</vt:lpstr>
      <vt:lpstr>汉仪旗黑KW 55S</vt:lpstr>
      <vt:lpstr>汉仪中等线KW</vt:lpstr>
      <vt:lpstr>PingFangSC-Regular</vt:lpstr>
      <vt:lpstr>Tahoma</vt:lpstr>
      <vt:lpstr>Calibri</vt:lpstr>
      <vt:lpstr>Microsoft YaHei</vt:lpstr>
      <vt:lpstr>Arial</vt:lpstr>
      <vt:lpstr>Verdana</vt:lpstr>
      <vt:lpstr>system-ui</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雨 绝1235</cp:lastModifiedBy>
  <dcterms:created xsi:type="dcterms:W3CDTF">2022-12-03T06:19:20Z</dcterms:created>
  <dcterms:modified xsi:type="dcterms:W3CDTF">2022-12-03T06:19:20Z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EDAF919E27B64C0AA08F0D2296307AC5</vt:lpwstr>
  </property>
</Properties>
</file>